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2" r:id="rId5"/>
  </p:sldMasterIdLst>
  <p:notesMasterIdLst>
    <p:notesMasterId r:id="rId26"/>
  </p:notesMasterIdLst>
  <p:sldIdLst>
    <p:sldId id="256" r:id="rId6"/>
    <p:sldId id="334" r:id="rId7"/>
    <p:sldId id="258" r:id="rId8"/>
    <p:sldId id="280" r:id="rId9"/>
    <p:sldId id="296" r:id="rId10"/>
    <p:sldId id="324" r:id="rId11"/>
    <p:sldId id="287" r:id="rId12"/>
    <p:sldId id="288" r:id="rId13"/>
    <p:sldId id="282" r:id="rId14"/>
    <p:sldId id="331" r:id="rId15"/>
    <p:sldId id="279" r:id="rId16"/>
    <p:sldId id="326" r:id="rId17"/>
    <p:sldId id="1311" r:id="rId18"/>
    <p:sldId id="1313" r:id="rId19"/>
    <p:sldId id="1315" r:id="rId20"/>
    <p:sldId id="1316" r:id="rId21"/>
    <p:sldId id="1317" r:id="rId22"/>
    <p:sldId id="335" r:id="rId23"/>
    <p:sldId id="295" r:id="rId24"/>
    <p:sldId id="320" r:id="rId25"/>
  </p:sldIdLst>
  <p:sldSz cx="12192000" cy="6858000"/>
  <p:notesSz cx="6980238" cy="9144000"/>
  <p:defaultTextStyle>
    <a:defPPr>
      <a:defRPr lang="en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9953DD-A3A6-6A4A-88F0-27CB7647A0D7}">
          <p14:sldIdLst>
            <p14:sldId id="256"/>
            <p14:sldId id="334"/>
            <p14:sldId id="258"/>
            <p14:sldId id="280"/>
            <p14:sldId id="296"/>
            <p14:sldId id="324"/>
            <p14:sldId id="287"/>
            <p14:sldId id="288"/>
            <p14:sldId id="282"/>
            <p14:sldId id="331"/>
            <p14:sldId id="279"/>
            <p14:sldId id="326"/>
            <p14:sldId id="1311"/>
            <p14:sldId id="1313"/>
            <p14:sldId id="1315"/>
            <p14:sldId id="1316"/>
            <p14:sldId id="1317"/>
            <p14:sldId id="335"/>
            <p14:sldId id="295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4180" userDrawn="1">
          <p15:clr>
            <a:srgbClr val="A4A3A4"/>
          </p15:clr>
        </p15:guide>
        <p15:guide id="3" orient="horz" pos="1366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pos="71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71946F-866A-178A-F835-D70E444BE075}" name="Giovani Zayas" initials="GZ" userId="S::giozayas@firstmedicalpr.com::edf59829-ac62-4125-961b-9e6863d842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3333CC"/>
    <a:srgbClr val="333399"/>
    <a:srgbClr val="0000FF"/>
    <a:srgbClr val="005AA0"/>
    <a:srgbClr val="5590B3"/>
    <a:srgbClr val="5993B6"/>
    <a:srgbClr val="4D8AAC"/>
    <a:srgbClr val="518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D7031-C9F1-45E3-B4CB-A38A27BF623F}" v="27" dt="2024-07-11T15:42:36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26"/>
    <p:restoredTop sz="95065" autoAdjust="0"/>
  </p:normalViewPr>
  <p:slideViewPr>
    <p:cSldViewPr snapToGrid="0">
      <p:cViewPr varScale="1">
        <p:scale>
          <a:sx n="71" d="100"/>
          <a:sy n="71" d="100"/>
        </p:scale>
        <p:origin x="164" y="48"/>
      </p:cViewPr>
      <p:guideLst>
        <p:guide orient="horz" pos="1071"/>
        <p:guide pos="4180"/>
        <p:guide orient="horz" pos="1366"/>
        <p:guide pos="3500"/>
        <p:guide pos="710"/>
      </p:guideLst>
    </p:cSldViewPr>
  </p:slideViewPr>
  <p:outlineViewPr>
    <p:cViewPr>
      <p:scale>
        <a:sx n="33" d="100"/>
        <a:sy n="33" d="100"/>
      </p:scale>
      <p:origin x="0" y="-40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03008-BC75-0848-91F4-51FB9191BE81}" type="datetimeFigureOut">
              <a:rPr lang="en-PR" smtClean="0"/>
              <a:t>07/02/2024</a:t>
            </a:fld>
            <a:endParaRPr lang="en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6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6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00568-F1ED-8E4A-BE9E-17FA9E936F05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29064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0568-F1ED-8E4A-BE9E-17FA9E936F05}" type="slidenum">
              <a:rPr lang="en-PR" smtClean="0"/>
              <a:t>2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8367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00568-F1ED-8E4A-BE9E-17FA9E936F05}" type="slidenum">
              <a:rPr lang="en-PR" smtClean="0"/>
              <a:t>3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62199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00568-F1ED-8E4A-BE9E-17FA9E936F05}" type="slidenum">
              <a:rPr kumimoji="0" lang="en-P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P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48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00568-F1ED-8E4A-BE9E-17FA9E936F05}" type="slidenum">
              <a:rPr kumimoji="0" lang="en-P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P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87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00568-F1ED-8E4A-BE9E-17FA9E936F05}" type="slidenum">
              <a:rPr kumimoji="0" lang="en-P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P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41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00568-F1ED-8E4A-BE9E-17FA9E936F05}" type="slidenum">
              <a:rPr kumimoji="0" lang="en-P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P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97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742AE-AB60-100B-E019-999030687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78C21-E25B-3143-FC05-1465ED8CF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37BC5-3065-56B8-8834-01CA8FA3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en-PR" smtClean="0"/>
              <a:t>07/02/2024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11E18-850D-3EC1-63E5-28A7D263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75288-0D53-C65C-45EA-8C41B47A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4755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8655-5DDC-1F5D-E4A4-C66E25D2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B5792-C162-E86C-65FC-FC5B30215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F5CF1-221D-C476-35BD-C5351C9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en-PR" smtClean="0"/>
              <a:t>07/02/2024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594C1-672F-BCB7-3528-E38DE645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6D527-F3E1-5858-B0BB-6112A69A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79842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F3F28-BC8D-8BF9-4B26-049F4D9A4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44F67-3CC7-55AD-82C1-A404426C3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4CF68-8EC4-CC68-8CA5-7C8C8C1D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en-PR" smtClean="0"/>
              <a:t>07/02/2024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FC4E5-F33C-776E-32E1-7D0C3E27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F2F0F-4AE3-B56C-733E-A0D9BEFE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89066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742AE-AB60-100B-E019-999030687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78C21-E25B-3143-FC05-1465ED8CF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37BC5-3065-56B8-8834-01CA8FA3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x-none" smtClean="0"/>
              <a:t>7/2/2024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11E18-850D-3EC1-63E5-28A7D263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75288-0D53-C65C-45EA-8C41B47A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8053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F680-2FB1-8AEE-0727-B34DB04A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A614D-18D6-99F2-0570-21B91E097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BC6CD-490B-9508-CE9E-263E4AFEC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x-none" smtClean="0"/>
              <a:t>7/2/2024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CA56A-8A17-4C89-1BFD-698194F9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F59FC-ABD7-B689-9DF4-666AFE54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782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C03D-E9C4-BC79-BD9A-18F04C80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6F715-C15B-9CCB-C128-B8EF3207E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498F-22A4-2C1E-6A28-56DD6BB9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x-none" smtClean="0"/>
              <a:t>7/2/2024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631B-F4AE-35C5-D95A-3E1415D6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52890-A47F-6735-8781-BA075897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9858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D94B-A840-0805-04ED-533BB159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CAAA-BEE3-7A1F-ACAF-3AABE96B9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8B282-B071-484D-3516-AEBA361DA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E75F5-A337-8E3E-9ABF-B9E7F509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x-none" smtClean="0"/>
              <a:t>7/2/2024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A3CC2-CFC4-1FA3-C5FF-60200F15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09EED-DE23-330E-01B6-0A5F524E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3432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D983-AAA0-B66C-FEFA-C86D4B90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93FB2-0772-0487-0FAE-041B9B309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31F8B-F865-3A66-4E03-8C786F9A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31023-0ADC-9950-124C-D634BA7DA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430156-B64F-55EF-5910-7517A6286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C42E88-B872-4EF7-1D3F-6476621D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x-none" smtClean="0"/>
              <a:t>7/2/2024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AB891-1EED-E001-9316-1F755558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1A9A0-7068-5D8F-A244-6945A489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7298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8A63-5B16-2659-AA58-9D52D160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338BF-E4ED-79FC-E919-8DE608FE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x-none" smtClean="0"/>
              <a:t>7/2/2024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D908B-9AD5-F51F-AD76-E6A9A6FF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111FC-19A8-2FDE-4874-E924A667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7682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E64CC-184D-8FA7-2667-8C52C93E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x-none" smtClean="0"/>
              <a:t>7/2/2024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67F1A-72EC-01F1-7F23-0BDEF39F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CA1BA-8D6E-10D0-102C-AFFF4007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8493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F859-7288-9920-08F0-310BDFE1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A6EDD-7C5F-7708-CC1A-423C5D6E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E9290-C23B-F421-55AB-0653A19E9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0DEAD-E14B-7B79-9E89-0A0A3193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x-none" smtClean="0"/>
              <a:t>7/2/2024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64097-18F0-6EFE-F76E-53A57208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0CEAE-4D8B-6721-8E1C-3776484A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112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F680-2FB1-8AEE-0727-B34DB04A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A614D-18D6-99F2-0570-21B91E097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BC6CD-490B-9508-CE9E-263E4AFEC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en-PR" smtClean="0"/>
              <a:t>07/02/2024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CA56A-8A17-4C89-1BFD-698194F9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F59FC-ABD7-B689-9DF4-666AFE54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633713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AFB8-A832-5192-95F8-5184447A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7E329-5D1C-9953-C576-13D5C3E52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08231-326B-A798-B1E9-CB5532A78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61FCF-732D-6BDE-750A-06DB2678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x-none" smtClean="0"/>
              <a:t>7/2/2024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FD568-EBC6-FD57-1225-782D9965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ACF29-456D-CD58-BEA5-7C23F567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821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8655-5DDC-1F5D-E4A4-C66E25D2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B5792-C162-E86C-65FC-FC5B30215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F5CF1-221D-C476-35BD-C5351C9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x-none" smtClean="0"/>
              <a:t>7/2/2024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594C1-672F-BCB7-3528-E38DE645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6D527-F3E1-5858-B0BB-6112A69A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7929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F3F28-BC8D-8BF9-4B26-049F4D9A4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44F67-3CC7-55AD-82C1-A404426C3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4CF68-8EC4-CC68-8CA5-7C8C8C1D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x-none" smtClean="0"/>
              <a:t>7/2/2024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FC4E5-F33C-776E-32E1-7D0C3E27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F2F0F-4AE3-B56C-733E-A0D9BEFE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841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C03D-E9C4-BC79-BD9A-18F04C80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6F715-C15B-9CCB-C128-B8EF3207E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498F-22A4-2C1E-6A28-56DD6BB9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en-PR" smtClean="0"/>
              <a:t>07/02/2024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631B-F4AE-35C5-D95A-3E1415D6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52890-A47F-6735-8781-BA075897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65486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D94B-A840-0805-04ED-533BB159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CAAA-BEE3-7A1F-ACAF-3AABE96B9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8B282-B071-484D-3516-AEBA361DA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E75F5-A337-8E3E-9ABF-B9E7F509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en-PR" smtClean="0"/>
              <a:t>07/02/2024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A3CC2-CFC4-1FA3-C5FF-60200F15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09EED-DE23-330E-01B6-0A5F524E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0970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D983-AAA0-B66C-FEFA-C86D4B90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93FB2-0772-0487-0FAE-041B9B309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31F8B-F865-3A66-4E03-8C786F9A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31023-0ADC-9950-124C-D634BA7DA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430156-B64F-55EF-5910-7517A6286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C42E88-B872-4EF7-1D3F-6476621D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en-PR" smtClean="0"/>
              <a:t>07/02/2024</a:t>
            </a:fld>
            <a:endParaRPr lang="en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AB891-1EED-E001-9316-1F755558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1A9A0-7068-5D8F-A244-6945A489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46995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8A63-5B16-2659-AA58-9D52D160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338BF-E4ED-79FC-E919-8DE608FE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en-PR" smtClean="0"/>
              <a:t>07/02/2024</a:t>
            </a:fld>
            <a:endParaRPr lang="en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D908B-9AD5-F51F-AD76-E6A9A6FF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111FC-19A8-2FDE-4874-E924A667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68327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E64CC-184D-8FA7-2667-8C52C93E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en-PR" smtClean="0"/>
              <a:t>07/02/2024</a:t>
            </a:fld>
            <a:endParaRPr lang="en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67F1A-72EC-01F1-7F23-0BDEF39F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CA1BA-8D6E-10D0-102C-AFFF4007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92876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F859-7288-9920-08F0-310BDFE1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A6EDD-7C5F-7708-CC1A-423C5D6E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E9290-C23B-F421-55AB-0653A19E9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0DEAD-E14B-7B79-9E89-0A0A3193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en-PR" smtClean="0"/>
              <a:t>07/02/2024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64097-18F0-6EFE-F76E-53A57208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0CEAE-4D8B-6721-8E1C-3776484A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85796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AFB8-A832-5192-95F8-5184447A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7E329-5D1C-9953-C576-13D5C3E52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08231-326B-A798-B1E9-CB5532A78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61FCF-732D-6BDE-750A-06DB2678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9FE9-3864-1C41-977F-251CCE96FE92}" type="datetimeFigureOut">
              <a:rPr lang="en-PR" smtClean="0"/>
              <a:t>07/02/2024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FD568-EBC6-FD57-1225-782D9965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ACF29-456D-CD58-BEA5-7C23F567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328-6A4F-6E45-8A8A-FC99966C50CA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97392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042B6-8C19-D9D3-B63E-79CC06A4F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53FBA-9308-5A3A-DE5F-A5E703B12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020CF-98D7-C1AD-860D-3E759CC37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B9FE9-3864-1C41-977F-251CCE96FE92}" type="datetimeFigureOut">
              <a:rPr lang="en-PR" smtClean="0"/>
              <a:t>07/02/2024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B4780-BE80-006B-B07D-598370729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56853-FC9C-67D3-D7B5-253A72C35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4328-6A4F-6E45-8A8A-FC99966C50CA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39624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042B6-8C19-D9D3-B63E-79CC06A4F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53FBA-9308-5A3A-DE5F-A5E703B12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020CF-98D7-C1AD-860D-3E759CC37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B9FE9-3864-1C41-977F-251CCE96FE92}" type="datetimeFigureOut">
              <a:rPr lang="x-none" smtClean="0"/>
              <a:t>7/2/2024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B4780-BE80-006B-B07D-598370729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56853-FC9C-67D3-D7B5-253A72C35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4328-6A4F-6E45-8A8A-FC99966C50C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480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51.png"/><Relationship Id="rId5" Type="http://schemas.openxmlformats.org/officeDocument/2006/relationships/image" Target="../media/image1.pn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307F77E1-E35E-C3B4-FE35-2CA0FB5D30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789" y="5026262"/>
            <a:ext cx="4181769" cy="1432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E91BA5-26F2-9F35-A3C8-3F2066E08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876" y="2254282"/>
            <a:ext cx="11257430" cy="3178689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FFFFFF"/>
                </a:solidFill>
              </a:rPr>
              <a:t> 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 </a:t>
            </a:r>
            <a:br>
              <a:rPr lang="en-US" sz="3600" b="1" dirty="0">
                <a:solidFill>
                  <a:srgbClr val="FFFFFF"/>
                </a:solidFill>
              </a:rPr>
            </a:br>
            <a:endParaRPr lang="en-PR" sz="48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DD2FB8-830B-C81E-E764-2D6C8CB4F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28" y="231068"/>
            <a:ext cx="6187356" cy="59188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CFB05-CBDB-351F-7BD3-85548DC65908}"/>
              </a:ext>
            </a:extLst>
          </p:cNvPr>
          <p:cNvSpPr txBox="1"/>
          <p:nvPr/>
        </p:nvSpPr>
        <p:spPr>
          <a:xfrm>
            <a:off x="5750508" y="2801483"/>
            <a:ext cx="62948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Empleado de Gobierno Ley 95</a:t>
            </a:r>
          </a:p>
          <a:p>
            <a:r>
              <a:rPr lang="en-US" sz="4800" b="1" i="0" u="none" strike="noStrike" baseline="0" dirty="0">
                <a:solidFill>
                  <a:srgbClr val="FFFFFF"/>
                </a:solidFill>
                <a:latin typeface="CenturyGothic-Bold"/>
              </a:rPr>
              <a:t>Plan de Salud</a:t>
            </a:r>
          </a:p>
          <a:p>
            <a:r>
              <a:rPr lang="es-ES" sz="2800" b="0" i="0" u="none" strike="noStrike" baseline="0" dirty="0">
                <a:solidFill>
                  <a:srgbClr val="FFFFFF"/>
                </a:solidFill>
                <a:latin typeface="CenturyGothic"/>
              </a:rPr>
              <a:t>Efectividad: 1 de septiembre de 2024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3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3CB2234-87DE-D0AD-033F-FB7591E3EB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5281874" y="-1689354"/>
            <a:ext cx="6173258" cy="69304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749C79-7F79-B795-BE71-8C5D8CC4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1" y="-159145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SISTEMA INTEGRADO DE SALUD</a:t>
            </a:r>
            <a:endParaRPr lang="en-PR" sz="3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F91DB2-328B-4F1A-6F0F-72C3D2D7EFC4}"/>
              </a:ext>
            </a:extLst>
          </p:cNvPr>
          <p:cNvCxnSpPr>
            <a:cxnSpLocks/>
          </p:cNvCxnSpPr>
          <p:nvPr/>
        </p:nvCxnSpPr>
        <p:spPr>
          <a:xfrm>
            <a:off x="2566416" y="1115568"/>
            <a:ext cx="70591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Google Shape;842;p33">
            <a:extLst>
              <a:ext uri="{FF2B5EF4-FFF2-40B4-BE49-F238E27FC236}">
                <a16:creationId xmlns:a16="http://schemas.microsoft.com/office/drawing/2014/main" id="{8AFCDDD8-EF3D-A180-C12A-E513EE0B9EA0}"/>
              </a:ext>
            </a:extLst>
          </p:cNvPr>
          <p:cNvSpPr txBox="1"/>
          <p:nvPr/>
        </p:nvSpPr>
        <p:spPr>
          <a:xfrm>
            <a:off x="4982545" y="4739256"/>
            <a:ext cx="250200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31416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METRO PAVIA CLINICS</a:t>
            </a:r>
            <a:endParaRPr sz="1000" b="1" i="0" u="none" strike="noStrike" cap="none" dirty="0">
              <a:solidFill>
                <a:srgbClr val="31416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MPC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tiene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como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objetivo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principal la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salud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bienestar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 sus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pacientes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Comprometidos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ofrecer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estándares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excelencia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calidad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sus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servicios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19 </a:t>
            </a:r>
            <a:r>
              <a:rPr lang="en-US" sz="800" b="1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Clínicas</a:t>
            </a:r>
            <a:endParaRPr sz="800" b="1" i="0" u="none" strike="noStrike" cap="none" dirty="0">
              <a:solidFill>
                <a:srgbClr val="303037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845;p33">
            <a:extLst>
              <a:ext uri="{FF2B5EF4-FFF2-40B4-BE49-F238E27FC236}">
                <a16:creationId xmlns:a16="http://schemas.microsoft.com/office/drawing/2014/main" id="{E615F5E7-79B1-8D49-B078-B97E2BE0C085}"/>
              </a:ext>
            </a:extLst>
          </p:cNvPr>
          <p:cNvSpPr txBox="1"/>
          <p:nvPr/>
        </p:nvSpPr>
        <p:spPr>
          <a:xfrm>
            <a:off x="1050684" y="4741749"/>
            <a:ext cx="2590573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7BC14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METRO PAVIA HOME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Servicios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hogar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al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paciente</a:t>
            </a:r>
            <a:endParaRPr sz="800" b="0" i="0" u="none" strike="noStrike" cap="none" dirty="0">
              <a:solidFill>
                <a:srgbClr val="303037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6 </a:t>
            </a:r>
            <a:r>
              <a:rPr lang="en-US" sz="800" b="1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Oficinas</a:t>
            </a: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- Mayagüez, </a:t>
            </a:r>
            <a:r>
              <a:rPr lang="en-US" sz="800" b="1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Adjuntas</a:t>
            </a: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Las Piedras, San Juan, Arecibo y Ponce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1" name="Google Shape;848;p33">
            <a:extLst>
              <a:ext uri="{FF2B5EF4-FFF2-40B4-BE49-F238E27FC236}">
                <a16:creationId xmlns:a16="http://schemas.microsoft.com/office/drawing/2014/main" id="{EEE2D864-DF9C-EB71-195D-BF1B52986B69}"/>
              </a:ext>
            </a:extLst>
          </p:cNvPr>
          <p:cNvSpPr txBox="1"/>
          <p:nvPr/>
        </p:nvSpPr>
        <p:spPr>
          <a:xfrm>
            <a:off x="1033698" y="5714636"/>
            <a:ext cx="283856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6B9AB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APS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grupo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líder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salud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mental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Puerto Rico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continúa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su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trayectoria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innovación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para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poder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mejorar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bienestar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emocional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nuestra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gente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 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7 </a:t>
            </a:r>
            <a:r>
              <a:rPr lang="en-US" sz="800" b="1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Clínicas</a:t>
            </a: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 5 </a:t>
            </a:r>
            <a:r>
              <a:rPr lang="en-US" sz="800" b="1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Hospitales</a:t>
            </a: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800" b="1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Salud</a:t>
            </a: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Mental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4" name="Google Shape;851;p33">
            <a:extLst>
              <a:ext uri="{FF2B5EF4-FFF2-40B4-BE49-F238E27FC236}">
                <a16:creationId xmlns:a16="http://schemas.microsoft.com/office/drawing/2014/main" id="{BD813CF2-0AC9-72E2-BCB0-2790C887B3FC}"/>
              </a:ext>
            </a:extLst>
          </p:cNvPr>
          <p:cNvSpPr txBox="1"/>
          <p:nvPr/>
        </p:nvSpPr>
        <p:spPr>
          <a:xfrm>
            <a:off x="4978538" y="5714636"/>
            <a:ext cx="23783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31416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METRO PAVIA HEALTH SYSTEM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La red de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hospitales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afiliados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más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grande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de Puerto Rico y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el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Caribe. </a:t>
            </a:r>
            <a:endParaRPr lang="en-US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13 </a:t>
            </a:r>
            <a:r>
              <a:rPr lang="en-US" sz="800" b="1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Hospitales</a:t>
            </a: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- </a:t>
            </a:r>
            <a:r>
              <a:rPr lang="en-US" sz="800" b="1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Hospitales</a:t>
            </a: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800" b="1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Agudos</a:t>
            </a: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y 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Salas de </a:t>
            </a:r>
            <a:r>
              <a:rPr lang="en-US" sz="800" b="1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Emergencias</a:t>
            </a:r>
            <a:endParaRPr sz="800" b="1" i="0" u="none" strike="noStrike" cap="none" dirty="0">
              <a:solidFill>
                <a:srgbClr val="303037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854;p33">
            <a:extLst>
              <a:ext uri="{FF2B5EF4-FFF2-40B4-BE49-F238E27FC236}">
                <a16:creationId xmlns:a16="http://schemas.microsoft.com/office/drawing/2014/main" id="{34E82E0A-8425-5A18-DE3A-679D7FDC1080}"/>
              </a:ext>
            </a:extLst>
          </p:cNvPr>
          <p:cNvSpPr txBox="1"/>
          <p:nvPr/>
        </p:nvSpPr>
        <p:spPr>
          <a:xfrm>
            <a:off x="10782367" y="5756975"/>
            <a:ext cx="12661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Nuevo Red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Afiliada</a:t>
            </a:r>
            <a:endParaRPr lang="en-US" sz="800" b="0" i="0" u="none" strike="noStrike" cap="none" dirty="0">
              <a:solidFill>
                <a:srgbClr val="303037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Hospital Wilma N. </a:t>
            </a:r>
            <a:r>
              <a:rPr lang="en-US" sz="800" b="1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Vazquez</a:t>
            </a:r>
            <a:r>
              <a:rPr lang="en-US" sz="800" b="1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l</a:t>
            </a: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endParaRPr sz="800" b="1" i="0" u="none" strike="noStrike" cap="none" dirty="0">
              <a:solidFill>
                <a:srgbClr val="303037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55;p33">
            <a:extLst>
              <a:ext uri="{FF2B5EF4-FFF2-40B4-BE49-F238E27FC236}">
                <a16:creationId xmlns:a16="http://schemas.microsoft.com/office/drawing/2014/main" id="{51D4C31E-861A-32F4-C5CD-2EE14DD114A2}"/>
              </a:ext>
            </a:extLst>
          </p:cNvPr>
          <p:cNvSpPr txBox="1"/>
          <p:nvPr/>
        </p:nvSpPr>
        <p:spPr>
          <a:xfrm>
            <a:off x="8667787" y="4770034"/>
            <a:ext cx="242104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La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mejor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cobertura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en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la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industria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de planes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médicos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,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cuidando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de la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salud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y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brindando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un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servicio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de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calidad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a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nuestros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800" b="0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suscriptores</a:t>
            </a: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18</a:t>
            </a: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800" b="1" i="0" u="none" strike="noStrike" cap="none" dirty="0" err="1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Oficinas</a:t>
            </a:r>
            <a:r>
              <a:rPr lang="en-US" sz="800" b="1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de Servicio</a:t>
            </a:r>
            <a:endParaRPr sz="800" b="1" i="0" u="none" strike="noStrike" cap="none" dirty="0">
              <a:solidFill>
                <a:srgbClr val="303037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35" name="Picture 34" descr="Logo, company name&#10;&#10;Description automatically generated">
            <a:extLst>
              <a:ext uri="{FF2B5EF4-FFF2-40B4-BE49-F238E27FC236}">
                <a16:creationId xmlns:a16="http://schemas.microsoft.com/office/drawing/2014/main" id="{D0DC36D5-79F2-85D5-F679-A81D276560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6" y="4650639"/>
            <a:ext cx="706927" cy="834732"/>
          </a:xfrm>
          <a:prstGeom prst="rect">
            <a:avLst/>
          </a:prstGeom>
        </p:spPr>
      </p:pic>
      <p:pic>
        <p:nvPicPr>
          <p:cNvPr id="44" name="Picture 43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D51C5C6E-95E3-9F1D-1E2D-671882AA58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371" y="4550936"/>
            <a:ext cx="1523564" cy="3059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FB0B12-BCFD-BC65-3470-220D2E5FD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00" y="5677547"/>
            <a:ext cx="622300" cy="812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67C321-5C43-6DD6-3174-D63759D7E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751" y="4714536"/>
            <a:ext cx="610236" cy="804993"/>
          </a:xfrm>
          <a:prstGeom prst="rect">
            <a:avLst/>
          </a:prstGeom>
        </p:spPr>
      </p:pic>
      <p:pic>
        <p:nvPicPr>
          <p:cNvPr id="6" name="Picture 5" descr="A map of puerto rico with blue and white pins&#10;&#10;Description automatically generated with low confidence">
            <a:extLst>
              <a:ext uri="{FF2B5EF4-FFF2-40B4-BE49-F238E27FC236}">
                <a16:creationId xmlns:a16="http://schemas.microsoft.com/office/drawing/2014/main" id="{59498767-6102-A170-9624-FF4FACBAA8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67" y="-634667"/>
            <a:ext cx="11312774" cy="56840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385469-1698-5B69-3D72-E282EBD6B3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8751" y="5716025"/>
            <a:ext cx="577359" cy="761622"/>
          </a:xfrm>
          <a:prstGeom prst="rect">
            <a:avLst/>
          </a:prstGeom>
        </p:spPr>
      </p:pic>
      <p:pic>
        <p:nvPicPr>
          <p:cNvPr id="2050" name="Picture 2" descr="Metro Pavia Health System">
            <a:extLst>
              <a:ext uri="{FF2B5EF4-FFF2-40B4-BE49-F238E27FC236}">
                <a16:creationId xmlns:a16="http://schemas.microsoft.com/office/drawing/2014/main" id="{FB1EC100-FAA5-A17F-7EA4-42944E1D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37" y="5555048"/>
            <a:ext cx="878995" cy="87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8478D1-A70E-D63D-5374-5F85C3B41135}"/>
              </a:ext>
            </a:extLst>
          </p:cNvPr>
          <p:cNvSpPr/>
          <p:nvPr/>
        </p:nvSpPr>
        <p:spPr>
          <a:xfrm>
            <a:off x="7311793" y="1797916"/>
            <a:ext cx="203365" cy="2680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Metro Pavia Health System">
            <a:extLst>
              <a:ext uri="{FF2B5EF4-FFF2-40B4-BE49-F238E27FC236}">
                <a16:creationId xmlns:a16="http://schemas.microsoft.com/office/drawing/2014/main" id="{51DFE4DD-D349-90E0-24F7-32422DB9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65" y="2099376"/>
            <a:ext cx="254346" cy="2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B19B07-03B3-FC91-A4BB-2E25138333CF}"/>
              </a:ext>
            </a:extLst>
          </p:cNvPr>
          <p:cNvSpPr/>
          <p:nvPr/>
        </p:nvSpPr>
        <p:spPr>
          <a:xfrm>
            <a:off x="9331712" y="2568132"/>
            <a:ext cx="171223" cy="1653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634396-913E-A287-DA29-194F9FB73EED}"/>
              </a:ext>
            </a:extLst>
          </p:cNvPr>
          <p:cNvSpPr/>
          <p:nvPr/>
        </p:nvSpPr>
        <p:spPr>
          <a:xfrm>
            <a:off x="10575850" y="1348037"/>
            <a:ext cx="230695" cy="2367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CC5EBC5-5E37-25F6-95D2-9A311AD25E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7307" y="5477455"/>
            <a:ext cx="943890" cy="956588"/>
          </a:xfrm>
          <a:prstGeom prst="rect">
            <a:avLst/>
          </a:prstGeom>
        </p:spPr>
      </p:pic>
      <p:sp>
        <p:nvSpPr>
          <p:cNvPr id="29" name="Google Shape;854;p33">
            <a:extLst>
              <a:ext uri="{FF2B5EF4-FFF2-40B4-BE49-F238E27FC236}">
                <a16:creationId xmlns:a16="http://schemas.microsoft.com/office/drawing/2014/main" id="{BDCAE066-0C27-D7BC-A3E6-58F703718B41}"/>
              </a:ext>
            </a:extLst>
          </p:cNvPr>
          <p:cNvSpPr txBox="1"/>
          <p:nvPr/>
        </p:nvSpPr>
        <p:spPr>
          <a:xfrm>
            <a:off x="8665039" y="5768948"/>
            <a:ext cx="136926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31416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Pavia Caguas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303037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Nuevo Hospital </a:t>
            </a:r>
            <a:endParaRPr sz="800" b="0" i="0" u="none" strike="noStrike" cap="none" dirty="0">
              <a:solidFill>
                <a:srgbClr val="303037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977CF6-6FD2-A353-4412-68E404F87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1313868"/>
            <a:ext cx="202566" cy="20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4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7A0F4D8-2AC4-A2E6-7506-E4E5F3C68E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53104" y="908211"/>
            <a:ext cx="6173258" cy="693047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BD4E400-55B6-0495-454E-CF979DB91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883031"/>
              </p:ext>
            </p:extLst>
          </p:nvPr>
        </p:nvGraphicFramePr>
        <p:xfrm>
          <a:off x="190492" y="1102303"/>
          <a:ext cx="5117487" cy="535199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17487">
                  <a:extLst>
                    <a:ext uri="{9D8B030D-6E8A-4147-A177-3AD203B41FA5}">
                      <a16:colId xmlns:a16="http://schemas.microsoft.com/office/drawing/2014/main" val="1079898124"/>
                    </a:ext>
                  </a:extLst>
                </a:gridCol>
              </a:tblGrid>
              <a:tr h="4788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s-ES" sz="160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Programa de Ayuda y Acceso al Suscriptor (PAAS) a través de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APS </a:t>
                      </a:r>
                      <a:r>
                        <a:rPr lang="en-US" sz="1600" b="0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Montserrat"/>
                          <a:cs typeface="Montserrat"/>
                          <a:sym typeface="Montserrat"/>
                        </a:rPr>
                        <a:t>OptiMind</a:t>
                      </a:r>
                      <a:r>
                        <a:rPr lang="en-US" sz="1600" b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lang="en-US" sz="140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04" marR="85704" marT="42852" marB="4285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111750"/>
                  </a:ext>
                </a:extLst>
              </a:tr>
              <a:tr h="478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Esta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cubierta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 </a:t>
                      </a:r>
                      <a:r>
                        <a:rPr lang="en-US" sz="120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ervicios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línicos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directos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es para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y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familiares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directos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que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vivan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bajo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mismo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domicilio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lang="en-US" sz="12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85704" marR="85704" marT="42852" marB="4285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158458"/>
                  </a:ext>
                </a:extLst>
              </a:tr>
              <a:tr h="478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Atención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condiciones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emocionales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tensión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estrés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laboral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lang="en-US" sz="12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85704" marR="85704" marT="42852" marB="4285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847793"/>
                  </a:ext>
                </a:extLst>
              </a:tr>
              <a:tr h="478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Manejo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dificultades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desarrollo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psicológico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y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emocional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niños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y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adolescentes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desempeño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social y escolar.</a:t>
                      </a:r>
                      <a:endParaRPr lang="en-US" sz="12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85704" marR="85704" marT="42852" marB="4285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910136"/>
                  </a:ext>
                </a:extLst>
              </a:tr>
              <a:tr h="478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Intervención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situaciones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vida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para población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geriátrica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y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adulta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lang="en-US" sz="12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85704" marR="85704" marT="42852" marB="4285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3358008"/>
                  </a:ext>
                </a:extLst>
              </a:tr>
              <a:tr h="478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Herramientas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para la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solución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conflictos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interpersonales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y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dificultades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 pareja o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familiares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lang="en-US" sz="12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85704" marR="85704" marT="42852" marB="4285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7649005"/>
                  </a:ext>
                </a:extLst>
              </a:tr>
              <a:tr h="478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Manejo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situaciones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 crisis.</a:t>
                      </a:r>
                      <a:endParaRPr lang="en-US" sz="12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85704" marR="85704" marT="42852" marB="4285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670437"/>
                  </a:ext>
                </a:extLst>
              </a:tr>
              <a:tr h="4788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Coordinación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citas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un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periodo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no mayor de 24 horas.</a:t>
                      </a:r>
                      <a:endParaRPr lang="en-US" sz="12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85704" marR="85704" marT="42852" marB="4285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135786"/>
                  </a:ext>
                </a:extLst>
              </a:tr>
              <a:tr h="5021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Red de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proveedores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alrededor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toda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la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isla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lang="en-US" sz="1200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ts val="1600"/>
                        <a:buFont typeface="Courier New"/>
                        <a:buChar char="o"/>
                      </a:pP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Actividades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para la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promoción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salud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y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prevención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lang="en-US" sz="1200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ts val="1600"/>
                        <a:buFont typeface="Courier New"/>
                        <a:buChar char="o"/>
                      </a:pP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Orientación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legal y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financiera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(1era.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visita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libre de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costo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).</a:t>
                      </a:r>
                      <a:endParaRPr lang="en-US" sz="1200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Pts val="1600"/>
                        <a:buFont typeface="Courier New"/>
                        <a:buChar char="o"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Centro de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llamadas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24/7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atendido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clínicos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licenciados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lang="en-US" sz="1200" b="0" u="none" strike="noStrike" cap="none" dirty="0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5704" marR="85704" marT="42852" marB="4285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7392349"/>
                  </a:ext>
                </a:extLst>
              </a:tr>
            </a:tbl>
          </a:graphicData>
        </a:graphic>
      </p:graphicFrame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4AB23746-0FD8-C4E8-9938-03EEDE122D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738" y="5808145"/>
            <a:ext cx="3623376" cy="12408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D42D33-3413-DC57-90C3-37995F8B56A6}"/>
              </a:ext>
            </a:extLst>
          </p:cNvPr>
          <p:cNvSpPr/>
          <p:nvPr/>
        </p:nvSpPr>
        <p:spPr>
          <a:xfrm>
            <a:off x="-1" y="-3"/>
            <a:ext cx="12192001" cy="908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8D2A90-CBF2-3711-4D7D-12656227F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94"/>
            <a:ext cx="11187954" cy="103366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PROGRAMA AYUDA Y ACCESO AL SUSCRIPTOR (PASS)</a:t>
            </a:r>
            <a:endParaRPr lang="en-PR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DDF42D31-E330-1EE8-908F-4828695204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511" y="98969"/>
            <a:ext cx="975815" cy="744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4686E0-755A-6253-3199-5504E1AA0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403" y="308488"/>
            <a:ext cx="7484841" cy="4148529"/>
          </a:xfrm>
          <a:prstGeom prst="rect">
            <a:avLst/>
          </a:prstGeom>
        </p:spPr>
      </p:pic>
      <p:sp>
        <p:nvSpPr>
          <p:cNvPr id="3" name="Google Shape;866;p34">
            <a:extLst>
              <a:ext uri="{FF2B5EF4-FFF2-40B4-BE49-F238E27FC236}">
                <a16:creationId xmlns:a16="http://schemas.microsoft.com/office/drawing/2014/main" id="{1333994E-3280-2D59-1F75-50E3EC537C32}"/>
              </a:ext>
            </a:extLst>
          </p:cNvPr>
          <p:cNvSpPr/>
          <p:nvPr/>
        </p:nvSpPr>
        <p:spPr>
          <a:xfrm>
            <a:off x="6210952" y="4093140"/>
            <a:ext cx="2278509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16 - Behavioral Health Clinics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67;p34">
            <a:extLst>
              <a:ext uri="{FF2B5EF4-FFF2-40B4-BE49-F238E27FC236}">
                <a16:creationId xmlns:a16="http://schemas.microsoft.com/office/drawing/2014/main" id="{E974A3C5-E408-FFCD-6B61-A7522C0B9962}"/>
              </a:ext>
            </a:extLst>
          </p:cNvPr>
          <p:cNvSpPr/>
          <p:nvPr/>
        </p:nvSpPr>
        <p:spPr>
          <a:xfrm>
            <a:off x="9647045" y="4092736"/>
            <a:ext cx="2150269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Behavioral Health Hospitals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E7EED8-522D-3D41-792D-F705F4D31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35" y="3888060"/>
            <a:ext cx="319727" cy="417602"/>
          </a:xfrm>
          <a:prstGeom prst="rect">
            <a:avLst/>
          </a:prstGeom>
        </p:spPr>
      </p:pic>
      <p:pic>
        <p:nvPicPr>
          <p:cNvPr id="19" name="Picture 18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2EC54160-E4FE-8881-7DCD-8BED78A7C69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637" y="3927627"/>
            <a:ext cx="410686" cy="4849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2089C46-5784-E0CE-F128-DA57854219BF}"/>
              </a:ext>
            </a:extLst>
          </p:cNvPr>
          <p:cNvSpPr txBox="1"/>
          <p:nvPr/>
        </p:nvSpPr>
        <p:spPr>
          <a:xfrm>
            <a:off x="5614156" y="4714193"/>
            <a:ext cx="63873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Solo tienes que llamar a través de: 1-877-955-9554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9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DAEEC12D-CDBF-BE3C-62B8-F9D5531F71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250471" y="-36239"/>
            <a:ext cx="6173258" cy="693047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B6051-FD3B-FBD6-CB97-1E17427D25D1}"/>
              </a:ext>
            </a:extLst>
          </p:cNvPr>
          <p:cNvCxnSpPr>
            <a:cxnSpLocks/>
          </p:cNvCxnSpPr>
          <p:nvPr/>
        </p:nvCxnSpPr>
        <p:spPr>
          <a:xfrm>
            <a:off x="2566416" y="1115568"/>
            <a:ext cx="70591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7" name="Picture 36" descr="Text, logo&#10;&#10;Description automatically generated">
            <a:extLst>
              <a:ext uri="{FF2B5EF4-FFF2-40B4-BE49-F238E27FC236}">
                <a16:creationId xmlns:a16="http://schemas.microsoft.com/office/drawing/2014/main" id="{C64858C6-0772-F781-8C66-760D855236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207" y="6001249"/>
            <a:ext cx="3018319" cy="10336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82C691-A9DA-D8C1-081B-B51FE2E94BE1}"/>
              </a:ext>
            </a:extLst>
          </p:cNvPr>
          <p:cNvSpPr/>
          <p:nvPr/>
        </p:nvSpPr>
        <p:spPr>
          <a:xfrm>
            <a:off x="-1" y="-4"/>
            <a:ext cx="12192001" cy="1694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2335D05E-C257-B276-24DD-1AE53DB08816}"/>
              </a:ext>
            </a:extLst>
          </p:cNvPr>
          <p:cNvGrpSpPr/>
          <p:nvPr/>
        </p:nvGrpSpPr>
        <p:grpSpPr>
          <a:xfrm>
            <a:off x="-188280" y="2862746"/>
            <a:ext cx="6026284" cy="3995254"/>
            <a:chOff x="0" y="0"/>
            <a:chExt cx="12052568" cy="7990508"/>
          </a:xfrm>
        </p:grpSpPr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9C6CCD26-2C22-1869-7951-D606C1CCD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052568" cy="7990508"/>
            </a:xfrm>
            <a:prstGeom prst="rect">
              <a:avLst/>
            </a:prstGeom>
          </p:spPr>
        </p:pic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7BC6B507-1E9D-78DF-8B4C-76B39DC1DC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17366" y="660146"/>
            <a:ext cx="3264948" cy="61306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5315736-C1EE-0072-985F-3E5CB7E2AC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20269" y="660146"/>
            <a:ext cx="2976939" cy="485748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EC1540B6-A599-89ED-298F-FE18DC073FCF}"/>
              </a:ext>
            </a:extLst>
          </p:cNvPr>
          <p:cNvSpPr txBox="1"/>
          <p:nvPr/>
        </p:nvSpPr>
        <p:spPr>
          <a:xfrm>
            <a:off x="418831" y="796581"/>
            <a:ext cx="353912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8286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SERVICIOS USA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D07F9CA-539C-4878-4A61-79049BCDD703}"/>
              </a:ext>
            </a:extLst>
          </p:cNvPr>
          <p:cNvSpPr txBox="1"/>
          <p:nvPr/>
        </p:nvSpPr>
        <p:spPr>
          <a:xfrm>
            <a:off x="6796685" y="2454732"/>
            <a:ext cx="4709515" cy="3502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Acceso</a:t>
            </a:r>
            <a:r>
              <a:rPr kumimoji="0" lang="en-US" sz="1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la Red de Aetna con </a:t>
            </a:r>
            <a:r>
              <a:rPr kumimoji="0" lang="en-US" sz="177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más</a:t>
            </a:r>
            <a:r>
              <a:rPr kumimoji="0" lang="en-US" sz="1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de: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7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1.2 </a:t>
            </a:r>
            <a:r>
              <a:rPr kumimoji="0" lang="en-US" sz="177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millones</a:t>
            </a:r>
            <a:r>
              <a:rPr kumimoji="0" lang="en-US" sz="1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</a:t>
            </a:r>
            <a:r>
              <a:rPr kumimoji="0" lang="en-US" sz="177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proveedores</a:t>
            </a:r>
            <a:r>
              <a:rPr kumimoji="0" lang="en-US" sz="1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lo largo de </a:t>
            </a:r>
            <a:r>
              <a:rPr kumimoji="0" lang="en-US" sz="177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Estados</a:t>
            </a:r>
            <a:r>
              <a:rPr kumimoji="0" lang="en-US" sz="1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Unidos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7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82504" marR="0" lvl="1" indent="-191252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690,000+ </a:t>
            </a:r>
            <a:r>
              <a:rPr kumimoji="0" lang="en-US" sz="177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médicos</a:t>
            </a:r>
            <a:r>
              <a:rPr kumimoji="0" lang="en-US" sz="1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77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primarios</a:t>
            </a:r>
            <a:r>
              <a:rPr kumimoji="0" lang="en-US" sz="1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</a:t>
            </a:r>
            <a:r>
              <a:rPr kumimoji="0" lang="en-US" sz="177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especialistas</a:t>
            </a:r>
            <a:r>
              <a:rPr kumimoji="0" lang="en-US" sz="1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7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82504" marR="0" lvl="1" indent="-191252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5,700+ </a:t>
            </a:r>
            <a:r>
              <a:rPr kumimoji="0" lang="en-US" sz="177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hospitales</a:t>
            </a:r>
            <a:endParaRPr kumimoji="0" lang="en-US" sz="177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7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82504" marR="0" lvl="1" indent="-191252" algn="l" defTabSz="914400" rtl="0" eaLnBrk="1" fontAlgn="auto" latinLnBrk="0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77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Descuento</a:t>
            </a:r>
            <a:r>
              <a:rPr kumimoji="0" lang="en-US" sz="1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77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promedio</a:t>
            </a:r>
            <a:r>
              <a:rPr kumimoji="0" lang="en-US" sz="177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51%</a:t>
            </a:r>
          </a:p>
        </p:txBody>
      </p:sp>
    </p:spTree>
    <p:extLst>
      <p:ext uri="{BB962C8B-B14F-4D97-AF65-F5344CB8AC3E}">
        <p14:creationId xmlns:p14="http://schemas.microsoft.com/office/powerpoint/2010/main" val="209913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680E6-0B6F-A60E-7F8F-4DECB741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x-none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BENEFICIOS</a:t>
            </a:r>
          </a:p>
        </p:txBody>
      </p:sp>
      <p:pic>
        <p:nvPicPr>
          <p:cNvPr id="4" name="Google Shape;311;p4">
            <a:extLst>
              <a:ext uri="{FF2B5EF4-FFF2-40B4-BE49-F238E27FC236}">
                <a16:creationId xmlns:a16="http://schemas.microsoft.com/office/drawing/2014/main" id="{0A15DDE8-B90E-5382-80AC-F7A82804FC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875" b="9873"/>
          <a:stretch/>
        </p:blipFill>
        <p:spPr>
          <a:xfrm>
            <a:off x="-3" y="1328207"/>
            <a:ext cx="12192000" cy="553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7D1825E-EFE3-A074-8E36-7FCF2558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364" y="5927924"/>
            <a:ext cx="3523129" cy="707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DB80F-F9C5-8A57-BC1B-5AEA1D7105BB}"/>
              </a:ext>
            </a:extLst>
          </p:cNvPr>
          <p:cNvSpPr txBox="1"/>
          <p:nvPr/>
        </p:nvSpPr>
        <p:spPr>
          <a:xfrm>
            <a:off x="289021" y="1425308"/>
            <a:ext cx="609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Empleado de Gobierno Ley 95</a:t>
            </a:r>
          </a:p>
          <a:p>
            <a:r>
              <a:rPr lang="en-US" sz="3600" b="1" i="0" u="none" strike="noStrike" baseline="0" dirty="0">
                <a:solidFill>
                  <a:schemeClr val="accent1"/>
                </a:solidFill>
                <a:latin typeface="CenturyGothic-Bold"/>
              </a:rPr>
              <a:t>Plan de Salud</a:t>
            </a:r>
          </a:p>
          <a:p>
            <a:r>
              <a:rPr lang="es-ES" sz="1800" b="0" i="0" u="none" strike="noStrike" baseline="0" dirty="0">
                <a:solidFill>
                  <a:schemeClr val="accent1"/>
                </a:solidFill>
                <a:latin typeface="CenturyGothic"/>
              </a:rPr>
              <a:t>Efectividad: 1 de septiembre de 2024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3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3DC180E7-DBAB-000B-4FEC-CCBCE90E3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88" y="1328207"/>
            <a:ext cx="3793594" cy="4258921"/>
          </a:xfrm>
          <a:prstGeom prst="rect">
            <a:avLst/>
          </a:prstGeom>
        </p:spPr>
      </p:pic>
      <p:pic>
        <p:nvPicPr>
          <p:cNvPr id="43" name="Picture 42" descr="Text, logo&#10;&#10;Description automatically generated">
            <a:extLst>
              <a:ext uri="{FF2B5EF4-FFF2-40B4-BE49-F238E27FC236}">
                <a16:creationId xmlns:a16="http://schemas.microsoft.com/office/drawing/2014/main" id="{1FFBFC4C-6D4B-E056-9549-28026C04F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827" y="5844239"/>
            <a:ext cx="3387727" cy="11601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BF415E-73FE-4E83-5316-6190931D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19" y="1215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C</a:t>
            </a:r>
            <a:r>
              <a:rPr lang="x-none" sz="2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OPAGOS Y COASEGUROS</a:t>
            </a:r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PRINCIPALES</a:t>
            </a:r>
            <a:endParaRPr lang="es-PR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402F79-BDDF-0EA1-D06B-E5B5D8FFF0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9102" y="218706"/>
            <a:ext cx="1707028" cy="1920406"/>
          </a:xfrm>
          <a:prstGeom prst="rect">
            <a:avLst/>
          </a:prstGeom>
        </p:spPr>
      </p:pic>
      <p:sp>
        <p:nvSpPr>
          <p:cNvPr id="11" name="Control 4">
            <a:extLst>
              <a:ext uri="{FF2B5EF4-FFF2-40B4-BE49-F238E27FC236}">
                <a16:creationId xmlns:a16="http://schemas.microsoft.com/office/drawing/2014/main" id="{DE40ABBA-2448-5EFF-9A0D-D1556094E44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733800" y="10183813"/>
            <a:ext cx="6451600" cy="26177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56DD6C-7DB2-E562-47E4-C8F6BB8305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270" t="36139" r="6456" b="25367"/>
          <a:stretch/>
        </p:blipFill>
        <p:spPr>
          <a:xfrm>
            <a:off x="168753" y="1328206"/>
            <a:ext cx="11650532" cy="45262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8F0C522-765B-A095-DFF4-671EED992F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7262" y="1808818"/>
            <a:ext cx="853514" cy="3779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C50857C-FC9A-F451-8FD7-D6A1FF757C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5149" y="1808817"/>
            <a:ext cx="853514" cy="3779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8AC32EF-6942-B0FA-AF09-D75573AEE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5766" y="1808818"/>
            <a:ext cx="853514" cy="3779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F2E878C-E27F-1641-5263-2AB0A3C020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5416" y="2110780"/>
            <a:ext cx="853514" cy="3779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AAD6C8-C7CA-74E1-A4B6-E24A5FD9B6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1817" y="2077949"/>
            <a:ext cx="853514" cy="377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8393D40-77CD-3E35-B983-8F75422016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2288" y="2077950"/>
            <a:ext cx="853514" cy="3779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FCE73BD-ACE2-34E6-50E3-13A42DA84F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0060" y="2355313"/>
            <a:ext cx="853514" cy="3779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8E07670-1851-6E86-05B6-FF77E4647E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6519" y="2355313"/>
            <a:ext cx="853514" cy="3779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EAD9444-359F-1304-FFA0-599BDBD725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7430" y="2391214"/>
            <a:ext cx="853514" cy="3779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4498ACD-EF60-BBFD-EFC8-2D059A0A3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6547" y="4091720"/>
            <a:ext cx="853514" cy="3779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3462AE9-A495-3146-0366-7F996564EE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8305" y="4095729"/>
            <a:ext cx="853514" cy="37798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B5611DA-515E-B297-2E68-3FD96B503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7127" y="4090484"/>
            <a:ext cx="853514" cy="3779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BE866D3-E919-7FDD-FE6C-5C6B9C3BF9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8305" y="4670708"/>
            <a:ext cx="853514" cy="3779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7757C95-F3C8-E5E3-7E3D-D4B38AB30C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6547" y="4662650"/>
            <a:ext cx="853514" cy="3779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0BA375F-2F8C-5D4C-298F-A43D3C6C0B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7127" y="4670708"/>
            <a:ext cx="853514" cy="37798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9466553-73BB-6927-AE95-1A43084DED98}"/>
              </a:ext>
            </a:extLst>
          </p:cNvPr>
          <p:cNvSpPr txBox="1"/>
          <p:nvPr/>
        </p:nvSpPr>
        <p:spPr>
          <a:xfrm>
            <a:off x="168753" y="5892969"/>
            <a:ext cx="89909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*</a:t>
            </a:r>
            <a:r>
              <a:rPr lang="es-ES" sz="1800" b="1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 la red más grande del Caribe, nuestras facilidades afiliadas: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Metro </a:t>
            </a:r>
            <a:r>
              <a:rPr lang="es-ES" sz="1800" b="1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Pavia</a:t>
            </a:r>
            <a:r>
              <a:rPr lang="es-ES" sz="1800" b="1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Health </a:t>
            </a:r>
            <a:r>
              <a:rPr lang="es-ES" sz="1800" b="1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System</a:t>
            </a:r>
            <a:r>
              <a:rPr lang="es-ES" sz="1800" b="1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y Metro </a:t>
            </a:r>
            <a:r>
              <a:rPr lang="es-ES" sz="1800" b="1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Pavia</a:t>
            </a:r>
            <a:r>
              <a:rPr lang="es-ES" sz="1800" b="1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s-ES" sz="1800" b="1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Clinic</a:t>
            </a:r>
            <a:endParaRPr lang="es-ES" sz="2400" b="1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2664671-BC89-23B4-7594-E6460E2F4A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5829" y="2693176"/>
            <a:ext cx="1042506" cy="2743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098132C-BD43-C48A-DF80-9D3A66B46C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1661" y="2711188"/>
            <a:ext cx="1042506" cy="2743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31F3D66-2237-ECF6-FABE-A56C43CE7E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85796" y="2710409"/>
            <a:ext cx="1042506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0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3DC180E7-DBAB-000B-4FEC-CCBCE90E3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88" y="1328207"/>
            <a:ext cx="3793594" cy="4258921"/>
          </a:xfrm>
          <a:prstGeom prst="rect">
            <a:avLst/>
          </a:prstGeom>
        </p:spPr>
      </p:pic>
      <p:pic>
        <p:nvPicPr>
          <p:cNvPr id="43" name="Picture 42" descr="Text, logo&#10;&#10;Description automatically generated">
            <a:extLst>
              <a:ext uri="{FF2B5EF4-FFF2-40B4-BE49-F238E27FC236}">
                <a16:creationId xmlns:a16="http://schemas.microsoft.com/office/drawing/2014/main" id="{1FFBFC4C-6D4B-E056-9549-28026C04F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827" y="5844239"/>
            <a:ext cx="3387727" cy="11601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BF415E-73FE-4E83-5316-6190931D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25" y="174527"/>
            <a:ext cx="9689734" cy="4501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C</a:t>
            </a:r>
            <a:r>
              <a:rPr lang="x-none" sz="2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OPAGOS Y COASEGUROS</a:t>
            </a:r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FARMACIA</a:t>
            </a:r>
            <a:endParaRPr lang="es-PR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402F79-BDDF-0EA1-D06B-E5B5D8FFF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9102" y="218706"/>
            <a:ext cx="1707028" cy="1920406"/>
          </a:xfrm>
          <a:prstGeom prst="rect">
            <a:avLst/>
          </a:prstGeom>
        </p:spPr>
      </p:pic>
      <p:sp>
        <p:nvSpPr>
          <p:cNvPr id="11" name="Control 4">
            <a:extLst>
              <a:ext uri="{FF2B5EF4-FFF2-40B4-BE49-F238E27FC236}">
                <a16:creationId xmlns:a16="http://schemas.microsoft.com/office/drawing/2014/main" id="{DE40ABBA-2448-5EFF-9A0D-D1556094E44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733800" y="10183813"/>
            <a:ext cx="6451600" cy="26177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FFCA0-1A59-AB93-38BD-11B170068A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590" t="20226" r="6457" b="13598"/>
          <a:stretch/>
        </p:blipFill>
        <p:spPr>
          <a:xfrm>
            <a:off x="220446" y="692524"/>
            <a:ext cx="11751108" cy="60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59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3DC180E7-DBAB-000B-4FEC-CCBCE90E3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88" y="1328207"/>
            <a:ext cx="3793594" cy="4258921"/>
          </a:xfrm>
          <a:prstGeom prst="rect">
            <a:avLst/>
          </a:prstGeom>
        </p:spPr>
      </p:pic>
      <p:pic>
        <p:nvPicPr>
          <p:cNvPr id="43" name="Picture 42" descr="Text, logo&#10;&#10;Description automatically generated">
            <a:extLst>
              <a:ext uri="{FF2B5EF4-FFF2-40B4-BE49-F238E27FC236}">
                <a16:creationId xmlns:a16="http://schemas.microsoft.com/office/drawing/2014/main" id="{1FFBFC4C-6D4B-E056-9549-28026C04F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827" y="5844239"/>
            <a:ext cx="3387727" cy="11601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BF415E-73FE-4E83-5316-6190931D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25" y="174527"/>
            <a:ext cx="9689734" cy="4501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C</a:t>
            </a:r>
            <a:r>
              <a:rPr lang="x-none" sz="2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OPAGOS Y COASEGUROS</a:t>
            </a:r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DENTAL – VISION - VIDA</a:t>
            </a:r>
            <a:endParaRPr lang="es-PR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402F79-BDDF-0EA1-D06B-E5B5D8FFF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9102" y="218706"/>
            <a:ext cx="1707028" cy="1920406"/>
          </a:xfrm>
          <a:prstGeom prst="rect">
            <a:avLst/>
          </a:prstGeom>
        </p:spPr>
      </p:pic>
      <p:sp>
        <p:nvSpPr>
          <p:cNvPr id="11" name="Control 4">
            <a:extLst>
              <a:ext uri="{FF2B5EF4-FFF2-40B4-BE49-F238E27FC236}">
                <a16:creationId xmlns:a16="http://schemas.microsoft.com/office/drawing/2014/main" id="{DE40ABBA-2448-5EFF-9A0D-D1556094E44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733800" y="10183813"/>
            <a:ext cx="6451600" cy="26177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F2EE26-1113-6A8C-F47F-D77356B109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245" t="23062" r="6456" b="13109"/>
          <a:stretch/>
        </p:blipFill>
        <p:spPr>
          <a:xfrm>
            <a:off x="220446" y="668904"/>
            <a:ext cx="11658942" cy="601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9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3DC180E7-DBAB-000B-4FEC-CCBCE90E3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88" y="1328207"/>
            <a:ext cx="3793594" cy="4258921"/>
          </a:xfrm>
          <a:prstGeom prst="rect">
            <a:avLst/>
          </a:prstGeom>
        </p:spPr>
      </p:pic>
      <p:pic>
        <p:nvPicPr>
          <p:cNvPr id="43" name="Picture 42" descr="Text, logo&#10;&#10;Description automatically generated">
            <a:extLst>
              <a:ext uri="{FF2B5EF4-FFF2-40B4-BE49-F238E27FC236}">
                <a16:creationId xmlns:a16="http://schemas.microsoft.com/office/drawing/2014/main" id="{1FFBFC4C-6D4B-E056-9549-28026C04F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827" y="5844239"/>
            <a:ext cx="3387727" cy="11601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BF415E-73FE-4E83-5316-6190931D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55" y="-263156"/>
            <a:ext cx="3686845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TARIFAS 2024-2024</a:t>
            </a:r>
            <a:endParaRPr lang="es-PR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402F79-BDDF-0EA1-D06B-E5B5D8FFF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9102" y="218706"/>
            <a:ext cx="1707028" cy="1920406"/>
          </a:xfrm>
          <a:prstGeom prst="rect">
            <a:avLst/>
          </a:prstGeom>
        </p:spPr>
      </p:pic>
      <p:sp>
        <p:nvSpPr>
          <p:cNvPr id="11" name="Control 4">
            <a:extLst>
              <a:ext uri="{FF2B5EF4-FFF2-40B4-BE49-F238E27FC236}">
                <a16:creationId xmlns:a16="http://schemas.microsoft.com/office/drawing/2014/main" id="{DE40ABBA-2448-5EFF-9A0D-D1556094E44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733800" y="10183813"/>
            <a:ext cx="6451600" cy="26177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125A0-C78B-223B-AF86-F3DD1BD221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50" t="3133" r="1149" b="1865"/>
          <a:stretch/>
        </p:blipFill>
        <p:spPr>
          <a:xfrm>
            <a:off x="289439" y="708113"/>
            <a:ext cx="11670606" cy="6055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4C4FC-EFC1-7C94-CA38-91841897BA47}"/>
              </a:ext>
            </a:extLst>
          </p:cNvPr>
          <p:cNvSpPr txBox="1"/>
          <p:nvPr/>
        </p:nvSpPr>
        <p:spPr>
          <a:xfrm>
            <a:off x="3592571" y="243326"/>
            <a:ext cx="6118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Empleado de Gobierno Ley 95</a:t>
            </a:r>
          </a:p>
        </p:txBody>
      </p:sp>
    </p:spTree>
    <p:extLst>
      <p:ext uri="{BB962C8B-B14F-4D97-AF65-F5344CB8AC3E}">
        <p14:creationId xmlns:p14="http://schemas.microsoft.com/office/powerpoint/2010/main" val="1129348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AD8F39B1-4491-C0AD-0853-94C41B05D2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009371" y="-488321"/>
            <a:ext cx="6173258" cy="6930477"/>
          </a:xfrm>
          <a:prstGeom prst="rect">
            <a:avLst/>
          </a:prstGeom>
        </p:spPr>
      </p:pic>
      <p:pic>
        <p:nvPicPr>
          <p:cNvPr id="40" name="Picture 39" descr="Text, logo&#10;&#10;Description automatically generated">
            <a:extLst>
              <a:ext uri="{FF2B5EF4-FFF2-40B4-BE49-F238E27FC236}">
                <a16:creationId xmlns:a16="http://schemas.microsoft.com/office/drawing/2014/main" id="{0B6E43B1-F9F7-0509-A3C2-559C83D427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487" y="5967299"/>
            <a:ext cx="3018319" cy="103367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6425C26-6456-04E9-9C97-9776FAD8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5" y="190836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OFICINAS DE SERVICIO</a:t>
            </a:r>
            <a:endParaRPr lang="en-PR" sz="3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61CAEC-FF3E-D927-8102-521C55B5D238}"/>
              </a:ext>
            </a:extLst>
          </p:cNvPr>
          <p:cNvCxnSpPr>
            <a:cxnSpLocks/>
          </p:cNvCxnSpPr>
          <p:nvPr/>
        </p:nvCxnSpPr>
        <p:spPr>
          <a:xfrm>
            <a:off x="2566416" y="1115568"/>
            <a:ext cx="70591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Google Shape;729;p31">
            <a:extLst>
              <a:ext uri="{FF2B5EF4-FFF2-40B4-BE49-F238E27FC236}">
                <a16:creationId xmlns:a16="http://schemas.microsoft.com/office/drawing/2014/main" id="{12097FC5-35A7-E984-A006-FD24250F4081}"/>
              </a:ext>
            </a:extLst>
          </p:cNvPr>
          <p:cNvSpPr txBox="1"/>
          <p:nvPr/>
        </p:nvSpPr>
        <p:spPr>
          <a:xfrm>
            <a:off x="2452461" y="5739628"/>
            <a:ext cx="72846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Centro de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llamadas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1-888-318-0274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3" name="Graphic 12" descr="Receiver with solid fill">
            <a:extLst>
              <a:ext uri="{FF2B5EF4-FFF2-40B4-BE49-F238E27FC236}">
                <a16:creationId xmlns:a16="http://schemas.microsoft.com/office/drawing/2014/main" id="{95A0EE78-0B9A-877F-7527-8760FA9F2F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31092">
            <a:off x="2785797" y="5762258"/>
            <a:ext cx="447143" cy="4471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9EC120-6935-EB2F-415A-BC07F67440F9}"/>
              </a:ext>
            </a:extLst>
          </p:cNvPr>
          <p:cNvSpPr/>
          <p:nvPr/>
        </p:nvSpPr>
        <p:spPr>
          <a:xfrm>
            <a:off x="-9137" y="1224505"/>
            <a:ext cx="12218158" cy="4480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map of the country&#10;&#10;Description automatically generated">
            <a:extLst>
              <a:ext uri="{FF2B5EF4-FFF2-40B4-BE49-F238E27FC236}">
                <a16:creationId xmlns:a16="http://schemas.microsoft.com/office/drawing/2014/main" id="{D0E79699-5CF3-A5DF-77BB-CE86CD6A3D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55" b="54510"/>
          <a:stretch/>
        </p:blipFill>
        <p:spPr>
          <a:xfrm>
            <a:off x="56785" y="1290362"/>
            <a:ext cx="12041913" cy="42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5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C14D2F-8CE0-17D2-E28B-E65F09A8FE0E}"/>
              </a:ext>
            </a:extLst>
          </p:cNvPr>
          <p:cNvSpPr/>
          <p:nvPr/>
        </p:nvSpPr>
        <p:spPr>
          <a:xfrm>
            <a:off x="-80681" y="-125458"/>
            <a:ext cx="12272682" cy="10336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82880799-795C-8BFF-37C1-02E634301C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567786" y="-36239"/>
            <a:ext cx="6173258" cy="69304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70037F-F3C5-FD40-72DF-FC4D2D82133F}"/>
              </a:ext>
            </a:extLst>
          </p:cNvPr>
          <p:cNvSpPr txBox="1"/>
          <p:nvPr/>
        </p:nvSpPr>
        <p:spPr>
          <a:xfrm>
            <a:off x="1098177" y="1059675"/>
            <a:ext cx="999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en-PR" dirty="0">
                <a:solidFill>
                  <a:schemeClr val="bg1"/>
                </a:solidFill>
                <a:latin typeface="Century Gothic" panose="020B0502020202020204" pitchFamily="34" charset="0"/>
              </a:rPr>
              <a:t>ROGRAMA DE COORDINACIÓN DE SERVICIOS DE SALUD A DISTANCIA</a:t>
            </a:r>
          </a:p>
        </p:txBody>
      </p:sp>
      <p:pic>
        <p:nvPicPr>
          <p:cNvPr id="37" name="Picture 36" descr="Text, logo&#10;&#10;Description automatically generated">
            <a:extLst>
              <a:ext uri="{FF2B5EF4-FFF2-40B4-BE49-F238E27FC236}">
                <a16:creationId xmlns:a16="http://schemas.microsoft.com/office/drawing/2014/main" id="{ECC0DA7F-7A38-E8F4-AAD4-F1A00E4BED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738" y="5808145"/>
            <a:ext cx="3623376" cy="124088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F42F6E1-9290-F633-01FA-54D8C6419D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337" y="-102649"/>
            <a:ext cx="6351326" cy="1058554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B953B2-5087-BDB1-BFA4-B63D42FAB0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961" y="1464312"/>
            <a:ext cx="6049376" cy="4938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6CE529-E8C3-CA9F-20E0-771F13BCD00C}"/>
              </a:ext>
            </a:extLst>
          </p:cNvPr>
          <p:cNvSpPr txBox="1"/>
          <p:nvPr/>
        </p:nvSpPr>
        <p:spPr>
          <a:xfrm>
            <a:off x="4984952" y="2112764"/>
            <a:ext cx="107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Puedes acceder a tu cubierta y beneficios en cualquier momento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7294D4-4D47-308A-9E7A-5F63329EA5E7}"/>
              </a:ext>
            </a:extLst>
          </p:cNvPr>
          <p:cNvSpPr txBox="1"/>
          <p:nvPr/>
        </p:nvSpPr>
        <p:spPr>
          <a:xfrm>
            <a:off x="6111187" y="2108149"/>
            <a:ext cx="281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R" sz="600" dirty="0">
                <a:solidFill>
                  <a:schemeClr val="bg1"/>
                </a:solidFill>
                <a:latin typeface="Century Gothic" panose="020B0502020202020204" pitchFamily="34" charset="0"/>
              </a:rPr>
              <a:t>Los suscriptores con cubierta de farmacia de First Medical pueden ordenar sus recetas con esta plataforma digital y coordinar entrega de medicamentos directamente a su lugar de predilección sin costo adicional.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D90921-7976-3F6E-21E7-7F514C4EC3F6}"/>
              </a:ext>
            </a:extLst>
          </p:cNvPr>
          <p:cNvSpPr txBox="1"/>
          <p:nvPr/>
        </p:nvSpPr>
        <p:spPr>
          <a:xfrm>
            <a:off x="4797971" y="4822308"/>
            <a:ext cx="10615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R" sz="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CONSEJERÍA DE SALUD Y TELEMEDICINA PARA SUSCRIPTORES</a:t>
            </a:r>
          </a:p>
          <a:p>
            <a:pPr algn="ctr"/>
            <a:endParaRPr lang="en-PR" sz="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PR" sz="600" dirty="0">
                <a:solidFill>
                  <a:srgbClr val="002060"/>
                </a:solidFill>
                <a:latin typeface="Century Gothic" panose="020B0502020202020204" pitchFamily="34" charset="0"/>
              </a:rPr>
              <a:t>Línea Telefónica:</a:t>
            </a:r>
          </a:p>
          <a:p>
            <a:pPr algn="ctr"/>
            <a:r>
              <a:rPr lang="en-PR" sz="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1-866-337-3338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723D33-B6D8-2859-807F-8E4473DCFE84}"/>
              </a:ext>
            </a:extLst>
          </p:cNvPr>
          <p:cNvSpPr txBox="1"/>
          <p:nvPr/>
        </p:nvSpPr>
        <p:spPr>
          <a:xfrm>
            <a:off x="6348249" y="5047439"/>
            <a:ext cx="1151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R" sz="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Consejería de salud las 24 horas, los 7 días de la semana llamando al:</a:t>
            </a:r>
          </a:p>
          <a:p>
            <a:pPr algn="ctr"/>
            <a:r>
              <a:rPr lang="en-PR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1-833-390-3999</a:t>
            </a:r>
          </a:p>
        </p:txBody>
      </p:sp>
    </p:spTree>
    <p:extLst>
      <p:ext uri="{BB962C8B-B14F-4D97-AF65-F5344CB8AC3E}">
        <p14:creationId xmlns:p14="http://schemas.microsoft.com/office/powerpoint/2010/main" val="363547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3DC180E7-DBAB-000B-4FEC-CCBCE90E3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88" y="1328207"/>
            <a:ext cx="3793594" cy="4258921"/>
          </a:xfrm>
          <a:prstGeom prst="rect">
            <a:avLst/>
          </a:prstGeom>
        </p:spPr>
      </p:pic>
      <p:pic>
        <p:nvPicPr>
          <p:cNvPr id="43" name="Picture 42" descr="Text, logo&#10;&#10;Description automatically generated">
            <a:extLst>
              <a:ext uri="{FF2B5EF4-FFF2-40B4-BE49-F238E27FC236}">
                <a16:creationId xmlns:a16="http://schemas.microsoft.com/office/drawing/2014/main" id="{1FFBFC4C-6D4B-E056-9549-28026C04F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50" y="5446356"/>
            <a:ext cx="3387727" cy="11601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BF415E-73FE-4E83-5316-6190931D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BFF573-4E23-7FFF-EC81-8C6DF7CA0C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15" t="11545" r="1618" b="15772"/>
          <a:stretch/>
        </p:blipFill>
        <p:spPr>
          <a:xfrm>
            <a:off x="453072" y="240245"/>
            <a:ext cx="11311560" cy="5438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402F79-BDDF-0EA1-D06B-E5B5D8FFF0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9102" y="218706"/>
            <a:ext cx="1707028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6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9C8D46-54D8-4DF1-99A2-E651C7B13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12BF4D-F47A-41C1-85FC-652E412D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rgbClr val="000000">
                  <a:alpha val="41000"/>
                </a:srgbClr>
              </a:gs>
              <a:gs pos="85000">
                <a:schemeClr val="accent1">
                  <a:alpha val="2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65981" cy="448089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FBF53F-BBBA-4974-AD72-0E8CD294E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622" y="-2"/>
            <a:ext cx="12179371" cy="6400796"/>
          </a:xfrm>
          <a:prstGeom prst="rect">
            <a:avLst/>
          </a:prstGeom>
          <a:gradFill>
            <a:gsLst>
              <a:gs pos="4500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68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461" y="0"/>
            <a:ext cx="3214360" cy="6858000"/>
          </a:xfrm>
          <a:prstGeom prst="rect">
            <a:avLst/>
          </a:prstGeom>
          <a:gradFill>
            <a:gsLst>
              <a:gs pos="0">
                <a:srgbClr val="000000">
                  <a:alpha val="41000"/>
                </a:srgbClr>
              </a:gs>
              <a:gs pos="86000">
                <a:schemeClr val="accent1">
                  <a:alpha val="3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416CC63D-AEB4-21DD-14B7-A31B1C0487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188" y="5769402"/>
            <a:ext cx="3603806" cy="1234178"/>
          </a:xfrm>
          <a:prstGeom prst="rect">
            <a:avLst/>
          </a:prstGeom>
        </p:spPr>
      </p:pic>
      <p:pic>
        <p:nvPicPr>
          <p:cNvPr id="4" name="Picture 3" descr="A close-up of a handshake&#10;&#10;Description automatically generated">
            <a:extLst>
              <a:ext uri="{FF2B5EF4-FFF2-40B4-BE49-F238E27FC236}">
                <a16:creationId xmlns:a16="http://schemas.microsoft.com/office/drawing/2014/main" id="{97C29FF2-F8C4-64C4-A3CA-81CA77A24A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226" y="-2412736"/>
            <a:ext cx="12498019" cy="7030138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3FE5B99F-DEFE-2217-5D94-8B57C610D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7367" y="5437090"/>
            <a:ext cx="460420" cy="460420"/>
          </a:xfrm>
          <a:prstGeom prst="rect">
            <a:avLst/>
          </a:prstGeom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93726B7C-8279-040A-0301-D50CC98CAEC6}"/>
              </a:ext>
            </a:extLst>
          </p:cNvPr>
          <p:cNvSpPr txBox="1"/>
          <p:nvPr/>
        </p:nvSpPr>
        <p:spPr>
          <a:xfrm>
            <a:off x="974674" y="5473779"/>
            <a:ext cx="4991047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chemeClr val="bg1"/>
                </a:solidFill>
                <a:latin typeface="Montserrat"/>
              </a:rPr>
              <a:t>787.474.3999 ext. 2020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E4FBCC3F-7961-9865-5F63-CC230F2901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9038" y="6146809"/>
            <a:ext cx="549347" cy="549349"/>
          </a:xfrm>
          <a:prstGeom prst="rect">
            <a:avLst/>
          </a:prstGeom>
        </p:spPr>
      </p:pic>
      <p:sp>
        <p:nvSpPr>
          <p:cNvPr id="9" name="TextBox 17">
            <a:extLst>
              <a:ext uri="{FF2B5EF4-FFF2-40B4-BE49-F238E27FC236}">
                <a16:creationId xmlns:a16="http://schemas.microsoft.com/office/drawing/2014/main" id="{D73542EA-22D8-F7D1-36AE-C48C32CD0D1E}"/>
              </a:ext>
            </a:extLst>
          </p:cNvPr>
          <p:cNvSpPr txBox="1"/>
          <p:nvPr/>
        </p:nvSpPr>
        <p:spPr>
          <a:xfrm>
            <a:off x="1040185" y="6166906"/>
            <a:ext cx="3944404" cy="41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 dirty="0">
                <a:solidFill>
                  <a:schemeClr val="bg1"/>
                </a:solidFill>
                <a:latin typeface="Montserrat"/>
              </a:rPr>
              <a:t>www.firstmedicalpr.com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58CA25-CD1C-23EC-605B-32E152B46075}"/>
              </a:ext>
            </a:extLst>
          </p:cNvPr>
          <p:cNvSpPr/>
          <p:nvPr/>
        </p:nvSpPr>
        <p:spPr>
          <a:xfrm>
            <a:off x="326309" y="3461010"/>
            <a:ext cx="3677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¡GRACIAS!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01955D-E492-4851-8A12-B8FC3C83D720}"/>
              </a:ext>
            </a:extLst>
          </p:cNvPr>
          <p:cNvSpPr txBox="1"/>
          <p:nvPr/>
        </p:nvSpPr>
        <p:spPr>
          <a:xfrm>
            <a:off x="201873" y="4648054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Empleado de Gobierno Ley 95</a:t>
            </a:r>
          </a:p>
        </p:txBody>
      </p:sp>
    </p:spTree>
    <p:extLst>
      <p:ext uri="{BB962C8B-B14F-4D97-AF65-F5344CB8AC3E}">
        <p14:creationId xmlns:p14="http://schemas.microsoft.com/office/powerpoint/2010/main" val="415714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1723D0-714A-AF61-4A1D-DD77BDE4D9D6}"/>
              </a:ext>
            </a:extLst>
          </p:cNvPr>
          <p:cNvGrpSpPr/>
          <p:nvPr/>
        </p:nvGrpSpPr>
        <p:grpSpPr>
          <a:xfrm>
            <a:off x="4463372" y="1210087"/>
            <a:ext cx="7525208" cy="5484242"/>
            <a:chOff x="1222550" y="-199783"/>
            <a:chExt cx="10326167" cy="7234262"/>
          </a:xfrm>
        </p:grpSpPr>
        <p:pic>
          <p:nvPicPr>
            <p:cNvPr id="5" name="Picture 4" descr="Diagram, schematic&#10;&#10;Description automatically generated">
              <a:extLst>
                <a:ext uri="{FF2B5EF4-FFF2-40B4-BE49-F238E27FC236}">
                  <a16:creationId xmlns:a16="http://schemas.microsoft.com/office/drawing/2014/main" id="{63074D51-8046-5010-D59B-8DE83B242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2550" y="-199783"/>
              <a:ext cx="10326167" cy="7234262"/>
            </a:xfrm>
            <a:prstGeom prst="rect">
              <a:avLst/>
            </a:prstGeom>
          </p:spPr>
        </p:pic>
        <p:pic>
          <p:nvPicPr>
            <p:cNvPr id="6" name="Picture 5" descr="Text, logo&#10;&#10;Description automatically generated">
              <a:extLst>
                <a:ext uri="{FF2B5EF4-FFF2-40B4-BE49-F238E27FC236}">
                  <a16:creationId xmlns:a16="http://schemas.microsoft.com/office/drawing/2014/main" id="{9FC55273-508A-08A1-6A9B-CF467D294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1526" y="265014"/>
              <a:ext cx="1471352" cy="876550"/>
            </a:xfrm>
            <a:prstGeom prst="rect">
              <a:avLst/>
            </a:prstGeom>
          </p:spPr>
        </p:pic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D883664-4379-A49F-3828-F0B0F00A9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7780" y="1428275"/>
              <a:ext cx="1839745" cy="726622"/>
            </a:xfrm>
            <a:prstGeom prst="rect">
              <a:avLst/>
            </a:prstGeom>
          </p:spPr>
        </p:pic>
        <p:pic>
          <p:nvPicPr>
            <p:cNvPr id="9" name="Picture 8" descr="Application, logo&#10;&#10;Description automatically generated with medium confidence">
              <a:extLst>
                <a:ext uri="{FF2B5EF4-FFF2-40B4-BE49-F238E27FC236}">
                  <a16:creationId xmlns:a16="http://schemas.microsoft.com/office/drawing/2014/main" id="{BF46FD26-9EB7-CE68-A679-5C16CBC54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0541" y="301792"/>
              <a:ext cx="1471352" cy="1526528"/>
            </a:xfrm>
            <a:prstGeom prst="rect">
              <a:avLst/>
            </a:prstGeom>
          </p:spPr>
        </p:pic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1AD23CB4-6392-BFE7-F1B4-FF648EC09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5304" y="1486076"/>
              <a:ext cx="1231489" cy="1554503"/>
            </a:xfrm>
            <a:prstGeom prst="rect">
              <a:avLst/>
            </a:prstGeom>
          </p:spPr>
        </p:pic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6A752E19-3EB2-69C9-6DA1-7D3E070F3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6805" y="3651060"/>
              <a:ext cx="2046114" cy="914929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2C93F843-152D-9DFB-8C3F-080DFA1CF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9967" y="4546563"/>
              <a:ext cx="1833471" cy="1418757"/>
            </a:xfrm>
            <a:prstGeom prst="rect">
              <a:avLst/>
            </a:prstGeom>
          </p:spPr>
        </p:pic>
        <p:pic>
          <p:nvPicPr>
            <p:cNvPr id="19" name="Picture 18" descr="Diagram, schematic&#10;&#10;Description automatically generated">
              <a:extLst>
                <a:ext uri="{FF2B5EF4-FFF2-40B4-BE49-F238E27FC236}">
                  <a16:creationId xmlns:a16="http://schemas.microsoft.com/office/drawing/2014/main" id="{B77BC2BA-6CB9-E56B-258A-BB3FF3BF0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2800" y="5128299"/>
              <a:ext cx="1193800" cy="91440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5AE6F66-1DA1-ED80-2A3B-89DB8E618118}"/>
              </a:ext>
            </a:extLst>
          </p:cNvPr>
          <p:cNvSpPr txBox="1"/>
          <p:nvPr/>
        </p:nvSpPr>
        <p:spPr>
          <a:xfrm>
            <a:off x="4346816" y="377973"/>
            <a:ext cx="767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PR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MPRESAS AFILIADAS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79F7D876-B907-875A-863D-A88070A69D2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6616" y="929736"/>
            <a:ext cx="3793594" cy="4258921"/>
          </a:xfrm>
          <a:prstGeom prst="rect">
            <a:avLst/>
          </a:prstGeom>
        </p:spPr>
      </p:pic>
      <p:pic>
        <p:nvPicPr>
          <p:cNvPr id="24" name="Picture 23" descr="Text, logo&#10;&#10;Description automatically generated">
            <a:extLst>
              <a:ext uri="{FF2B5EF4-FFF2-40B4-BE49-F238E27FC236}">
                <a16:creationId xmlns:a16="http://schemas.microsoft.com/office/drawing/2014/main" id="{F62A72BA-D3A2-D729-5952-CA95534B5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50" y="5446356"/>
            <a:ext cx="3387727" cy="116018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87FF234-45B5-B22E-C4AB-64D621AE4172}"/>
              </a:ext>
            </a:extLst>
          </p:cNvPr>
          <p:cNvSpPr/>
          <p:nvPr/>
        </p:nvSpPr>
        <p:spPr>
          <a:xfrm>
            <a:off x="4847085" y="987287"/>
            <a:ext cx="6679096" cy="108714"/>
          </a:xfrm>
          <a:prstGeom prst="rect">
            <a:avLst/>
          </a:prstGeom>
          <a:solidFill>
            <a:srgbClr val="94C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458590-812C-EDFF-2FDB-316F496AA921}"/>
              </a:ext>
            </a:extLst>
          </p:cNvPr>
          <p:cNvSpPr txBox="1"/>
          <p:nvPr/>
        </p:nvSpPr>
        <p:spPr>
          <a:xfrm>
            <a:off x="4346816" y="6232664"/>
            <a:ext cx="767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Sistema de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Salud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Más Grande de Puerto Rico</a:t>
            </a:r>
            <a:endParaRPr lang="en-PR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Metro Pavia Health System">
            <a:extLst>
              <a:ext uri="{FF2B5EF4-FFF2-40B4-BE49-F238E27FC236}">
                <a16:creationId xmlns:a16="http://schemas.microsoft.com/office/drawing/2014/main" id="{FAEECE47-AE54-7849-A0ED-C778EB4CD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094" y="4209382"/>
            <a:ext cx="1038055" cy="103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D32C9F-9767-183C-DACD-FCED4EBC05D6}"/>
              </a:ext>
            </a:extLst>
          </p:cNvPr>
          <p:cNvSpPr txBox="1"/>
          <p:nvPr/>
        </p:nvSpPr>
        <p:spPr>
          <a:xfrm>
            <a:off x="9856868" y="4197130"/>
            <a:ext cx="72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NUEVO</a:t>
            </a:r>
          </a:p>
        </p:txBody>
      </p:sp>
    </p:spTree>
    <p:extLst>
      <p:ext uri="{BB962C8B-B14F-4D97-AF65-F5344CB8AC3E}">
        <p14:creationId xmlns:p14="http://schemas.microsoft.com/office/powerpoint/2010/main" val="215122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oogle Shape;611;p24">
            <a:extLst>
              <a:ext uri="{FF2B5EF4-FFF2-40B4-BE49-F238E27FC236}">
                <a16:creationId xmlns:a16="http://schemas.microsoft.com/office/drawing/2014/main" id="{0FD20E4E-2A31-F73C-048E-BF64D570E6B3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" y="59431"/>
            <a:ext cx="12192007" cy="67985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680E6-0B6F-A60E-7F8F-4DECB741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VALORES AÑADIDOS</a:t>
            </a:r>
            <a:endParaRPr lang="en-PR" sz="40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7D1825E-EFE3-A074-8E36-7FCF255805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6" y="1741407"/>
            <a:ext cx="3523129" cy="7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0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DAEEC12D-CDBF-BE3C-62B8-F9D5531F71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250471" y="-36239"/>
            <a:ext cx="6173258" cy="69304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3578461-A0CC-A505-71AF-C7EB9180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5" y="190836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METRO PAVIA HEALTH SYSTEM</a:t>
            </a:r>
            <a:endParaRPr lang="en-PR" sz="3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B6051-FD3B-FBD6-CB97-1E17427D25D1}"/>
              </a:ext>
            </a:extLst>
          </p:cNvPr>
          <p:cNvCxnSpPr>
            <a:cxnSpLocks/>
          </p:cNvCxnSpPr>
          <p:nvPr/>
        </p:nvCxnSpPr>
        <p:spPr>
          <a:xfrm>
            <a:off x="2566416" y="1115568"/>
            <a:ext cx="70591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7" name="Picture 36" descr="Text, logo&#10;&#10;Description automatically generated">
            <a:extLst>
              <a:ext uri="{FF2B5EF4-FFF2-40B4-BE49-F238E27FC236}">
                <a16:creationId xmlns:a16="http://schemas.microsoft.com/office/drawing/2014/main" id="{C64858C6-0772-F781-8C66-760D855236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207" y="6001249"/>
            <a:ext cx="3018319" cy="1033670"/>
          </a:xfrm>
          <a:prstGeom prst="rect">
            <a:avLst/>
          </a:prstGeom>
        </p:spPr>
      </p:pic>
      <p:pic>
        <p:nvPicPr>
          <p:cNvPr id="2" name="Content Placeholder 11">
            <a:extLst>
              <a:ext uri="{FF2B5EF4-FFF2-40B4-BE49-F238E27FC236}">
                <a16:creationId xmlns:a16="http://schemas.microsoft.com/office/drawing/2014/main" id="{790ED8E2-0A33-4156-9787-6A3F08271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4401" y="2045220"/>
            <a:ext cx="7340000" cy="3133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0D52E668-93C8-E39A-472C-3679158E7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7" y="2115978"/>
            <a:ext cx="5309623" cy="3876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har char="•"/>
              <a:tabLst>
                <a:tab pos="112713" algn="l"/>
                <a:tab pos="225425" algn="l"/>
              </a:tabLs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12713" algn="l"/>
                <a:tab pos="2254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12713" algn="l"/>
                <a:tab pos="2254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12713" algn="l"/>
                <a:tab pos="22542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12713" algn="l"/>
                <a:tab pos="2254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2713" algn="l"/>
                <a:tab pos="2254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2713" algn="l"/>
                <a:tab pos="2254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2713" algn="l"/>
                <a:tab pos="2254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2713" algn="l"/>
                <a:tab pos="225425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5425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12713" algn="l"/>
                <a:tab pos="225425" algn="l"/>
              </a:tabLst>
              <a:defRPr/>
            </a:pPr>
            <a:r>
              <a:rPr kumimoji="0" lang="es-PR" altLang="es-P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Cuenta con 13 facilidades hospitalarias afiliadas a través de toda la isla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12713" algn="l"/>
                <a:tab pos="225425" algn="l"/>
              </a:tabLst>
              <a:defRPr/>
            </a:pPr>
            <a:r>
              <a:rPr kumimoji="0" lang="es-PR" altLang="es-P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9 hospitales agudos (1 especializado en Cardiovascular)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12713" algn="l"/>
                <a:tab pos="225425" algn="l"/>
              </a:tabLst>
              <a:defRPr/>
            </a:pPr>
            <a:r>
              <a:rPr kumimoji="0" lang="es-PR" altLang="es-P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3 hospitales agudos con unidad de medicina conductual</a:t>
            </a:r>
          </a:p>
          <a:p>
            <a:pPr marL="74295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12713" algn="l"/>
                <a:tab pos="225425" algn="l"/>
              </a:tabLst>
              <a:defRPr/>
            </a:pPr>
            <a:r>
              <a:rPr kumimoji="0" lang="es-PR" altLang="es-P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1 hospital psiquiátrico</a:t>
            </a:r>
          </a:p>
          <a:p>
            <a:pPr marL="225425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12713" algn="l"/>
                <a:tab pos="225425" algn="l"/>
              </a:tabLst>
              <a:defRPr/>
            </a:pPr>
            <a:r>
              <a:rPr kumimoji="0" lang="es-PR" altLang="es-P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MPHS, cuenta además con otras facilidades de salud afiliadas, licenciadas por el Departamento de Salud y que ofrecen servicios ambulatorios (Clínicas Ambulatorias).</a:t>
            </a:r>
          </a:p>
          <a:p>
            <a:pPr marL="225425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12713" algn="l"/>
                <a:tab pos="225425" algn="l"/>
              </a:tabLst>
              <a:defRPr/>
            </a:pPr>
            <a:r>
              <a:rPr kumimoji="0" lang="es-PR" altLang="es-P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Sistema comprometido con la salud de nuestro pueblo, calidad de servicio, respeto a la dignidad humana, capacitación profesional, innovación tecnológica e integridad financiera.</a:t>
            </a:r>
          </a:p>
          <a:p>
            <a:pPr marL="225425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12713" algn="l"/>
                <a:tab pos="225425" algn="l"/>
              </a:tabLst>
              <a:defRPr/>
            </a:pPr>
            <a:r>
              <a:rPr kumimoji="0" lang="es-PR" altLang="es-P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Centro de llamadas – coordinación de citas</a:t>
            </a:r>
            <a:r>
              <a:rPr lang="es-PR" altLang="es-PR" sz="1200" b="0" dirty="0">
                <a:solidFill>
                  <a:schemeClr val="bg1"/>
                </a:solidFill>
                <a:latin typeface="Century Gothic"/>
              </a:rPr>
              <a:t> y </a:t>
            </a:r>
            <a:r>
              <a:rPr kumimoji="0" lang="es-PR" altLang="es-P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traslado.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D789E3-AFE1-02E7-29F9-C3A17512BD87}"/>
              </a:ext>
            </a:extLst>
          </p:cNvPr>
          <p:cNvSpPr/>
          <p:nvPr/>
        </p:nvSpPr>
        <p:spPr>
          <a:xfrm>
            <a:off x="283847" y="1394470"/>
            <a:ext cx="5098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PR" altLang="es-PR" sz="1600" b="1" dirty="0">
                <a:solidFill>
                  <a:schemeClr val="bg1"/>
                </a:solidFill>
                <a:latin typeface="Century Gothic"/>
              </a:rPr>
              <a:t>Sistema de hospitales afiliados más grande de Puerto Rico y el Caribe</a:t>
            </a:r>
            <a:endParaRPr lang="es-PR" sz="28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419578F-F2F7-085B-578A-F350BE8B05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46" y="5162209"/>
            <a:ext cx="1131851" cy="102243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B577380-472D-441A-9B39-9C6239C1B1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093" y="5098167"/>
            <a:ext cx="1265983" cy="1143605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F755B292-087A-A325-9183-BEAC245559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132" y="5306995"/>
            <a:ext cx="896919" cy="810217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BD15A33-529C-214D-620D-4A6B6E4EBA2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265" y="5264860"/>
            <a:ext cx="896919" cy="810217"/>
          </a:xfrm>
          <a:prstGeom prst="rect">
            <a:avLst/>
          </a:prstGeom>
        </p:spPr>
      </p:pic>
      <p:pic>
        <p:nvPicPr>
          <p:cNvPr id="9" name="Picture 8" descr="A picture containing text, poster, font, graphics&#10;&#10;Description automatically generated">
            <a:extLst>
              <a:ext uri="{FF2B5EF4-FFF2-40B4-BE49-F238E27FC236}">
                <a16:creationId xmlns:a16="http://schemas.microsoft.com/office/drawing/2014/main" id="{073F9164-1DD7-241E-FB0F-D180B0844A7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904" y="5293065"/>
            <a:ext cx="759702" cy="767150"/>
          </a:xfrm>
          <a:prstGeom prst="rect">
            <a:avLst/>
          </a:prstGeom>
        </p:spPr>
      </p:pic>
      <p:pic>
        <p:nvPicPr>
          <p:cNvPr id="7" name="Picture 2" descr="Metro Pavia Health System">
            <a:extLst>
              <a:ext uri="{FF2B5EF4-FFF2-40B4-BE49-F238E27FC236}">
                <a16:creationId xmlns:a16="http://schemas.microsoft.com/office/drawing/2014/main" id="{C9802A32-8681-8317-AE77-7FA4ABDE7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95" y="5288176"/>
            <a:ext cx="810217" cy="81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spital Pavia Caguas - Metro Pavia">
            <a:extLst>
              <a:ext uri="{FF2B5EF4-FFF2-40B4-BE49-F238E27FC236}">
                <a16:creationId xmlns:a16="http://schemas.microsoft.com/office/drawing/2014/main" id="{6F5DD03D-2DBF-6296-6374-87929CF3E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3"/>
          <a:stretch/>
        </p:blipFill>
        <p:spPr bwMode="auto">
          <a:xfrm>
            <a:off x="6836600" y="5251652"/>
            <a:ext cx="1424739" cy="120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7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DAEEC12D-CDBF-BE3C-62B8-F9D5531F71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250471" y="-36239"/>
            <a:ext cx="6173258" cy="69304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3578461-A0CC-A505-71AF-C7EB9180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5" y="190836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CLÍNICAS AFILIADAS</a:t>
            </a:r>
            <a:endParaRPr lang="en-PR" sz="3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B6051-FD3B-FBD6-CB97-1E17427D25D1}"/>
              </a:ext>
            </a:extLst>
          </p:cNvPr>
          <p:cNvCxnSpPr>
            <a:cxnSpLocks/>
          </p:cNvCxnSpPr>
          <p:nvPr/>
        </p:nvCxnSpPr>
        <p:spPr>
          <a:xfrm>
            <a:off x="2566416" y="1115568"/>
            <a:ext cx="70591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7" name="Picture 36" descr="Text, logo&#10;&#10;Description automatically generated">
            <a:extLst>
              <a:ext uri="{FF2B5EF4-FFF2-40B4-BE49-F238E27FC236}">
                <a16:creationId xmlns:a16="http://schemas.microsoft.com/office/drawing/2014/main" id="{C64858C6-0772-F781-8C66-760D855236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207" y="6001249"/>
            <a:ext cx="3018319" cy="1033670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2A10055-86B2-2F1A-3E51-3EA939372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636" y="1140873"/>
            <a:ext cx="9044925" cy="50584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D4951B-BCCA-76EA-DCA0-21E16650FE0B}"/>
              </a:ext>
            </a:extLst>
          </p:cNvPr>
          <p:cNvSpPr/>
          <p:nvPr/>
        </p:nvSpPr>
        <p:spPr>
          <a:xfrm>
            <a:off x="5257800" y="4733089"/>
            <a:ext cx="1724025" cy="11247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pic>
        <p:nvPicPr>
          <p:cNvPr id="4" name="Picture 3" descr="A logo with leaves in a circle&#10;&#10;Description automatically generated with low confidence">
            <a:extLst>
              <a:ext uri="{FF2B5EF4-FFF2-40B4-BE49-F238E27FC236}">
                <a16:creationId xmlns:a16="http://schemas.microsoft.com/office/drawing/2014/main" id="{856F3DD4-644B-3AB1-0571-405D4E55A9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454" y="4698048"/>
            <a:ext cx="1029954" cy="146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3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6824CF-B225-71F7-C4FF-7B09FCD9D7CB}"/>
              </a:ext>
            </a:extLst>
          </p:cNvPr>
          <p:cNvSpPr/>
          <p:nvPr/>
        </p:nvSpPr>
        <p:spPr>
          <a:xfrm>
            <a:off x="-5" y="3647975"/>
            <a:ext cx="12192005" cy="32100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3CB2234-87DE-D0AD-033F-FB7591E3EB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5281874" y="-1689354"/>
            <a:ext cx="6173258" cy="69304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749C79-7F79-B795-BE71-8C5D8CC4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5" y="190836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NUESTROS SERVICIOS</a:t>
            </a:r>
            <a:endParaRPr lang="en-PR" sz="40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F91DB2-328B-4F1A-6F0F-72C3D2D7EFC4}"/>
              </a:ext>
            </a:extLst>
          </p:cNvPr>
          <p:cNvCxnSpPr>
            <a:cxnSpLocks/>
          </p:cNvCxnSpPr>
          <p:nvPr/>
        </p:nvCxnSpPr>
        <p:spPr>
          <a:xfrm>
            <a:off x="2566416" y="1115568"/>
            <a:ext cx="70591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9F86C9F-59CA-DBD0-40A3-ABD46986A4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243" y="84346"/>
            <a:ext cx="1033338" cy="13676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FCF6AC-F8B9-6E1C-601D-7897DE3416BD}"/>
              </a:ext>
            </a:extLst>
          </p:cNvPr>
          <p:cNvSpPr txBox="1">
            <a:spLocks/>
          </p:cNvSpPr>
          <p:nvPr/>
        </p:nvSpPr>
        <p:spPr>
          <a:xfrm>
            <a:off x="1148021" y="3571222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SERVICIOS MÉDICOS ESPECIALIZADOS</a:t>
            </a:r>
            <a:endParaRPr lang="en-PR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A532EB-208B-7B13-2735-F04401C9DC8F}"/>
              </a:ext>
            </a:extLst>
          </p:cNvPr>
          <p:cNvCxnSpPr>
            <a:cxnSpLocks/>
          </p:cNvCxnSpPr>
          <p:nvPr/>
        </p:nvCxnSpPr>
        <p:spPr>
          <a:xfrm>
            <a:off x="2566416" y="4426839"/>
            <a:ext cx="7059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704;p30">
            <a:extLst>
              <a:ext uri="{FF2B5EF4-FFF2-40B4-BE49-F238E27FC236}">
                <a16:creationId xmlns:a16="http://schemas.microsoft.com/office/drawing/2014/main" id="{E00ECFE0-52D4-FDD7-69CE-F8297F484C9F}"/>
              </a:ext>
            </a:extLst>
          </p:cNvPr>
          <p:cNvSpPr txBox="1"/>
          <p:nvPr/>
        </p:nvSpPr>
        <p:spPr>
          <a:xfrm>
            <a:off x="494880" y="1484784"/>
            <a:ext cx="3537627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Sala de </a:t>
            </a:r>
            <a:r>
              <a:rPr lang="en-US" sz="24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Emergencia</a:t>
            </a:r>
            <a:endParaRPr sz="24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24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Cirugía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Ambulatoria</a:t>
            </a:r>
            <a:endParaRPr sz="24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CT Scan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MRI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08;p30">
            <a:extLst>
              <a:ext uri="{FF2B5EF4-FFF2-40B4-BE49-F238E27FC236}">
                <a16:creationId xmlns:a16="http://schemas.microsoft.com/office/drawing/2014/main" id="{F273EEA7-7BB4-C00B-6FE6-03B23E8A168E}"/>
              </a:ext>
            </a:extLst>
          </p:cNvPr>
          <p:cNvSpPr txBox="1"/>
          <p:nvPr/>
        </p:nvSpPr>
        <p:spPr>
          <a:xfrm>
            <a:off x="4327187" y="1484784"/>
            <a:ext cx="353762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24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Densitometría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Ósea</a:t>
            </a:r>
            <a:endParaRPr sz="24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24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Estudios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Vasculares</a:t>
            </a:r>
            <a:endParaRPr sz="24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24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Laboratorio</a:t>
            </a:r>
            <a:endParaRPr sz="24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24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Mamografía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Digital</a:t>
            </a:r>
            <a:endParaRPr sz="14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5" name="Google Shape;709;p30">
            <a:extLst>
              <a:ext uri="{FF2B5EF4-FFF2-40B4-BE49-F238E27FC236}">
                <a16:creationId xmlns:a16="http://schemas.microsoft.com/office/drawing/2014/main" id="{DD0980A3-715A-D36A-44A5-35BDCA9C8DB5}"/>
              </a:ext>
            </a:extLst>
          </p:cNvPr>
          <p:cNvSpPr txBox="1"/>
          <p:nvPr/>
        </p:nvSpPr>
        <p:spPr>
          <a:xfrm>
            <a:off x="8597304" y="1484784"/>
            <a:ext cx="222982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24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Radiología</a:t>
            </a:r>
            <a:endParaRPr sz="24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24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Sonografía</a:t>
            </a:r>
            <a:endParaRPr sz="24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24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Vacunación</a:t>
            </a:r>
            <a:endParaRPr sz="24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05;p30">
            <a:extLst>
              <a:ext uri="{FF2B5EF4-FFF2-40B4-BE49-F238E27FC236}">
                <a16:creationId xmlns:a16="http://schemas.microsoft.com/office/drawing/2014/main" id="{AD2C4EA7-19EE-DB8C-20A0-DC11C983EAE0}"/>
              </a:ext>
            </a:extLst>
          </p:cNvPr>
          <p:cNvSpPr txBox="1"/>
          <p:nvPr/>
        </p:nvSpPr>
        <p:spPr>
          <a:xfrm>
            <a:off x="358788" y="4551280"/>
            <a:ext cx="216479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Alergista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Cirugía</a:t>
            </a: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General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Dermatología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Endocrinología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Gastroenterología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Generalista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712;p30">
            <a:extLst>
              <a:ext uri="{FF2B5EF4-FFF2-40B4-BE49-F238E27FC236}">
                <a16:creationId xmlns:a16="http://schemas.microsoft.com/office/drawing/2014/main" id="{AD82D7F8-5F70-2589-32D2-0365490C4476}"/>
              </a:ext>
            </a:extLst>
          </p:cNvPr>
          <p:cNvSpPr txBox="1"/>
          <p:nvPr/>
        </p:nvSpPr>
        <p:spPr>
          <a:xfrm>
            <a:off x="3173636" y="4551280"/>
            <a:ext cx="268396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Ginecología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Hematólogo</a:t>
            </a: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Oncólogo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Medicina</a:t>
            </a: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Interna</a:t>
            </a:r>
            <a:endParaRPr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Neumología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Neurología</a:t>
            </a:r>
            <a:endParaRPr lang="en-US"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5A9C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5A9C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Ortopedia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5A9C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5A9C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Pediátrica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5A9C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713;p30">
            <a:extLst>
              <a:ext uri="{FF2B5EF4-FFF2-40B4-BE49-F238E27FC236}">
                <a16:creationId xmlns:a16="http://schemas.microsoft.com/office/drawing/2014/main" id="{8EE009BB-83F2-3985-E9FE-30947AB4F815}"/>
              </a:ext>
            </a:extLst>
          </p:cNvPr>
          <p:cNvSpPr txBox="1"/>
          <p:nvPr/>
        </p:nvSpPr>
        <p:spPr>
          <a:xfrm>
            <a:off x="6507656" y="4551280"/>
            <a:ext cx="202497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Ortopedia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Oftalmología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Optometría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Psicología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Quiropráctico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Reumatología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714;p30">
            <a:extLst>
              <a:ext uri="{FF2B5EF4-FFF2-40B4-BE49-F238E27FC236}">
                <a16:creationId xmlns:a16="http://schemas.microsoft.com/office/drawing/2014/main" id="{460CE779-768B-67C8-D4F7-632ACAE1A32C}"/>
              </a:ext>
            </a:extLst>
          </p:cNvPr>
          <p:cNvSpPr txBox="1"/>
          <p:nvPr/>
        </p:nvSpPr>
        <p:spPr>
          <a:xfrm>
            <a:off x="9182686" y="4551280"/>
            <a:ext cx="294681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Retinología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Urología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Pediatría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Cardiología</a:t>
            </a: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Pediátrica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• ENT </a:t>
            </a:r>
            <a:r>
              <a:rPr lang="en-US" sz="1600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dulto</a:t>
            </a:r>
            <a:r>
              <a:rPr lang="en-US" sz="1600" b="0" i="0" u="none" strike="noStrike" cap="none" dirty="0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y </a:t>
            </a:r>
            <a:r>
              <a:rPr lang="en-US" sz="1600" b="0" i="0" u="none" strike="noStrike" cap="none" dirty="0" err="1">
                <a:solidFill>
                  <a:srgbClr val="255A9C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Pediátrico</a:t>
            </a: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55A9C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3" name="Picture 22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9D02CFDF-F80F-0619-9F7A-9674DE1F83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868" y="6130808"/>
            <a:ext cx="3523129" cy="707562"/>
          </a:xfrm>
          <a:prstGeom prst="rect">
            <a:avLst/>
          </a:prstGeom>
        </p:spPr>
      </p:pic>
      <p:sp>
        <p:nvSpPr>
          <p:cNvPr id="24" name="Google Shape;715;p30">
            <a:extLst>
              <a:ext uri="{FF2B5EF4-FFF2-40B4-BE49-F238E27FC236}">
                <a16:creationId xmlns:a16="http://schemas.microsoft.com/office/drawing/2014/main" id="{747F5C2B-2238-F8C9-1D53-4CE742548007}"/>
              </a:ext>
            </a:extLst>
          </p:cNvPr>
          <p:cNvSpPr txBox="1"/>
          <p:nvPr/>
        </p:nvSpPr>
        <p:spPr>
          <a:xfrm>
            <a:off x="4921156" y="3383989"/>
            <a:ext cx="234968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*</a:t>
            </a:r>
            <a:r>
              <a:rPr lang="en-US" sz="11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Servicios</a:t>
            </a:r>
            <a:r>
              <a:rPr lang="en-US" sz="11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varían</a:t>
            </a:r>
            <a:r>
              <a:rPr lang="en-US" sz="11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por</a:t>
            </a:r>
            <a:r>
              <a:rPr lang="en-US" sz="11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facilidad</a:t>
            </a:r>
            <a:r>
              <a:rPr lang="en-US" sz="11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46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8" name="Picture 27" descr="A doctor with a stethoscope around his neck&#10;&#10;Description automatically generated">
            <a:extLst>
              <a:ext uri="{FF2B5EF4-FFF2-40B4-BE49-F238E27FC236}">
                <a16:creationId xmlns:a16="http://schemas.microsoft.com/office/drawing/2014/main" id="{C11690F1-C93F-5F6E-BC42-9D8627AA74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7466" y="4345075"/>
            <a:ext cx="5810451" cy="252986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5E408AE-41E0-1714-B778-B5D2ACD81F30}"/>
              </a:ext>
            </a:extLst>
          </p:cNvPr>
          <p:cNvSpPr/>
          <p:nvPr/>
        </p:nvSpPr>
        <p:spPr>
          <a:xfrm>
            <a:off x="3132983" y="4345075"/>
            <a:ext cx="9059014" cy="2529864"/>
          </a:xfrm>
          <a:prstGeom prst="rect">
            <a:avLst/>
          </a:prstGeom>
          <a:solidFill>
            <a:srgbClr val="559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R"/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3CB2234-87DE-D0AD-033F-FB7591E3EB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281874" y="-1689354"/>
            <a:ext cx="6173258" cy="69304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749C79-7F79-B795-BE71-8C5D8CC4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025" y="190836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CENTRO DE COORDINACIÓN DE CITAS</a:t>
            </a:r>
            <a:endParaRPr lang="en-PR" sz="36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F91DB2-328B-4F1A-6F0F-72C3D2D7EFC4}"/>
              </a:ext>
            </a:extLst>
          </p:cNvPr>
          <p:cNvCxnSpPr>
            <a:cxnSpLocks/>
          </p:cNvCxnSpPr>
          <p:nvPr/>
        </p:nvCxnSpPr>
        <p:spPr>
          <a:xfrm>
            <a:off x="2566416" y="1115568"/>
            <a:ext cx="705916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9F86C9F-59CA-DBD0-40A3-ABD46986A4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243" y="84346"/>
            <a:ext cx="1033338" cy="1367654"/>
          </a:xfrm>
          <a:prstGeom prst="rect">
            <a:avLst/>
          </a:prstGeom>
        </p:spPr>
      </p:pic>
      <p:sp>
        <p:nvSpPr>
          <p:cNvPr id="2" name="Google Shape;729;p31">
            <a:extLst>
              <a:ext uri="{FF2B5EF4-FFF2-40B4-BE49-F238E27FC236}">
                <a16:creationId xmlns:a16="http://schemas.microsoft.com/office/drawing/2014/main" id="{5A0385E6-4644-5CD8-C447-113908872124}"/>
              </a:ext>
            </a:extLst>
          </p:cNvPr>
          <p:cNvSpPr txBox="1"/>
          <p:nvPr/>
        </p:nvSpPr>
        <p:spPr>
          <a:xfrm>
            <a:off x="2453700" y="1577970"/>
            <a:ext cx="72846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COORDINAMOS TODOS LOS </a:t>
            </a:r>
            <a:endParaRPr sz="14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SERVICIOS DE NUESTROS SUSCRIPTORES</a:t>
            </a:r>
            <a:endParaRPr sz="14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730;p31">
            <a:extLst>
              <a:ext uri="{FF2B5EF4-FFF2-40B4-BE49-F238E27FC236}">
                <a16:creationId xmlns:a16="http://schemas.microsoft.com/office/drawing/2014/main" id="{943C3719-C7B3-816C-9CA3-1FFE9D7566B1}"/>
              </a:ext>
            </a:extLst>
          </p:cNvPr>
          <p:cNvSpPr txBox="1"/>
          <p:nvPr/>
        </p:nvSpPr>
        <p:spPr>
          <a:xfrm>
            <a:off x="2453700" y="2765713"/>
            <a:ext cx="72846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Servicios</a:t>
            </a:r>
            <a:r>
              <a:rPr lang="en-US" sz="2400" b="1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1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Médicos</a:t>
            </a:r>
            <a:r>
              <a:rPr lang="en-US" sz="2400" b="1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1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Especializados</a:t>
            </a:r>
            <a:endParaRPr sz="2400" b="1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Servicios</a:t>
            </a:r>
            <a:r>
              <a:rPr lang="en-US" sz="2400" b="1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1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Ambulatorios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Vacunación</a:t>
            </a:r>
            <a:endParaRPr sz="2400" b="1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731;p31">
            <a:extLst>
              <a:ext uri="{FF2B5EF4-FFF2-40B4-BE49-F238E27FC236}">
                <a16:creationId xmlns:a16="http://schemas.microsoft.com/office/drawing/2014/main" id="{0E699EA0-8D6E-5A7F-56E7-20437F731766}"/>
              </a:ext>
            </a:extLst>
          </p:cNvPr>
          <p:cNvSpPr txBox="1"/>
          <p:nvPr/>
        </p:nvSpPr>
        <p:spPr>
          <a:xfrm>
            <a:off x="2920093" y="4761266"/>
            <a:ext cx="6351814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AGUADILLA • ARECIBO • BAYAMÓN • BELLA VISTA CAROLINA • CAGUAS • GUAYAMA • HUMACAO LUQUILLO • PONCE • TOA BAJA</a:t>
            </a:r>
            <a:endParaRPr sz="14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30" name="Picture 29" descr="Text, logo&#10;&#10;Description automatically generated">
            <a:extLst>
              <a:ext uri="{FF2B5EF4-FFF2-40B4-BE49-F238E27FC236}">
                <a16:creationId xmlns:a16="http://schemas.microsoft.com/office/drawing/2014/main" id="{F23C69C1-E829-E4F1-B2C9-7121A7D305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936" y="5651463"/>
            <a:ext cx="4178693" cy="14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6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722B5AA-C241-9A6E-FDFA-95D1B7D41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893" y="-10138"/>
            <a:ext cx="617855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634;p26">
            <a:extLst>
              <a:ext uri="{FF2B5EF4-FFF2-40B4-BE49-F238E27FC236}">
                <a16:creationId xmlns:a16="http://schemas.microsoft.com/office/drawing/2014/main" id="{28E878D2-430D-134C-86ED-37510DC3DDA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38" y="1924963"/>
            <a:ext cx="4477964" cy="49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33;p26">
            <a:extLst>
              <a:ext uri="{FF2B5EF4-FFF2-40B4-BE49-F238E27FC236}">
                <a16:creationId xmlns:a16="http://schemas.microsoft.com/office/drawing/2014/main" id="{DFC58B2A-3334-02A8-4580-D773CA5900AF}"/>
              </a:ext>
            </a:extLst>
          </p:cNvPr>
          <p:cNvSpPr txBox="1"/>
          <p:nvPr/>
        </p:nvSpPr>
        <p:spPr>
          <a:xfrm>
            <a:off x="5525876" y="319364"/>
            <a:ext cx="5256584" cy="170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7500" lnSpcReduction="20000"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¡LIBRE SELECCIÓN </a:t>
            </a:r>
            <a:br>
              <a:rPr lang="en-US" sz="4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1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TRAVÉS DE TODA LA ISLA!</a:t>
            </a:r>
            <a:endParaRPr lang="en-US" sz="4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32;p26">
            <a:extLst>
              <a:ext uri="{FF2B5EF4-FFF2-40B4-BE49-F238E27FC236}">
                <a16:creationId xmlns:a16="http://schemas.microsoft.com/office/drawing/2014/main" id="{4EE19BF1-D24B-097D-6F60-5F390255534A}"/>
              </a:ext>
            </a:extLst>
          </p:cNvPr>
          <p:cNvSpPr txBox="1"/>
          <p:nvPr/>
        </p:nvSpPr>
        <p:spPr>
          <a:xfrm>
            <a:off x="4929150" y="1640488"/>
            <a:ext cx="6811745" cy="339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$0*</a:t>
            </a:r>
            <a:endParaRPr sz="1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9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Copagos</a:t>
            </a:r>
            <a:r>
              <a:rPr lang="en-US" sz="39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39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Coaseguros</a:t>
            </a:r>
            <a:r>
              <a:rPr lang="en-US" sz="39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9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39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39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Mayoría</a:t>
            </a:r>
            <a:r>
              <a:rPr lang="en-US" sz="39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39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39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9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Servicios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35;p26">
            <a:extLst>
              <a:ext uri="{FF2B5EF4-FFF2-40B4-BE49-F238E27FC236}">
                <a16:creationId xmlns:a16="http://schemas.microsoft.com/office/drawing/2014/main" id="{C54AE92B-B0DE-CECB-7B94-20DE2982F70B}"/>
              </a:ext>
            </a:extLst>
          </p:cNvPr>
          <p:cNvSpPr txBox="1"/>
          <p:nvPr/>
        </p:nvSpPr>
        <p:spPr>
          <a:xfrm>
            <a:off x="5216623" y="5607005"/>
            <a:ext cx="63578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*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la red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más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grande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del Caribe,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nuestras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facilidades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afiliadas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Metro Pavia Health System y Metro Pavia Clinic</a:t>
            </a:r>
            <a:endParaRPr sz="1800" b="1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0085363D-9203-A977-62CD-E9E1FF4B09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38" y="63666"/>
            <a:ext cx="3623376" cy="12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52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2e0f9a37-d5d4-403e-a0de-8e0e72481b0e" xsi:nil="true"/>
    <lcf76f155ced4ddcb4097134ff3c332f xmlns="6ea6a792-ef83-4575-af34-288d3fd4cb51">
      <Terms xmlns="http://schemas.microsoft.com/office/infopath/2007/PartnerControls"/>
    </lcf76f155ced4ddcb4097134ff3c332f>
    <Enlace_x002d_Alterno xmlns="6ea6a792-ef83-4575-af34-288d3fd4cb51" xsi:nil="true"/>
    <NumericOrder xmlns="6ea6a792-ef83-4575-af34-288d3fd4cb51" xsi:nil="true"/>
    <_ip_UnifiedCompliancePolicyProperties xmlns="http://schemas.microsoft.com/sharepoint/v3" xsi:nil="true"/>
    <EnlaceWebflow xmlns="6ea6a792-ef83-4575-af34-288d3fd4cb51">
      <Url xsi:nil="true"/>
      <Description xsi:nil="true"/>
    </EnlaceWebflow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17D3EE593A8A4D9AAE3F2AD010A0BC" ma:contentTypeVersion="20" ma:contentTypeDescription="Create a new document." ma:contentTypeScope="" ma:versionID="328ec9467731802214bb936b85870e66">
  <xsd:schema xmlns:xsd="http://www.w3.org/2001/XMLSchema" xmlns:xs="http://www.w3.org/2001/XMLSchema" xmlns:p="http://schemas.microsoft.com/office/2006/metadata/properties" xmlns:ns1="http://schemas.microsoft.com/sharepoint/v3" xmlns:ns2="6ea6a792-ef83-4575-af34-288d3fd4cb51" xmlns:ns3="2e0f9a37-d5d4-403e-a0de-8e0e72481b0e" targetNamespace="http://schemas.microsoft.com/office/2006/metadata/properties" ma:root="true" ma:fieldsID="13790031a07aaf9aacc42a92112bd49e" ns1:_="" ns2:_="" ns3:_="">
    <xsd:import namespace="http://schemas.microsoft.com/sharepoint/v3"/>
    <xsd:import namespace="6ea6a792-ef83-4575-af34-288d3fd4cb51"/>
    <xsd:import namespace="2e0f9a37-d5d4-403e-a0de-8e0e72481b0e"/>
    <xsd:element name="properties">
      <xsd:complexType>
        <xsd:sequence>
          <xsd:element name="documentManagement">
            <xsd:complexType>
              <xsd:all>
                <xsd:element ref="ns2:EnlaceWebflow" minOccurs="0"/>
                <xsd:element ref="ns2:NumericOrde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Enlace_x002d_Alterno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6a792-ef83-4575-af34-288d3fd4cb51" elementFormDefault="qualified">
    <xsd:import namespace="http://schemas.microsoft.com/office/2006/documentManagement/types"/>
    <xsd:import namespace="http://schemas.microsoft.com/office/infopath/2007/PartnerControls"/>
    <xsd:element name="EnlaceWebflow" ma:index="8" nillable="true" ma:displayName="EnlaceWebflow" ma:format="Hyperlink" ma:internalName="EnlaceWeb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NumericOrder" ma:index="9" nillable="true" ma:displayName="NumericOrder" ma:format="Dropdown" ma:internalName="NumericOrder" ma:percentage="FALSE">
      <xsd:simpleType>
        <xsd:restriction base="dms:Number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189064c-74a9-43e5-b572-e3b11b1ca6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lace_x002d_Alterno" ma:index="23" nillable="true" ma:displayName="Enlace-Alterno (WEBFLOW)" ma:format="Dropdown" ma:internalName="Enlace_x002d_Alterno">
      <xsd:simpleType>
        <xsd:restriction base="dms:Note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0f9a37-d5d4-403e-a0de-8e0e72481b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edb5104-a6ea-46f1-a222-154c6f3224c0}" ma:internalName="TaxCatchAll" ma:showField="CatchAllData" ma:web="2e0f9a37-d5d4-403e-a0de-8e0e72481b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60F5DD-AD97-492F-8BE0-B5D131145DDB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0129a874-f323-4a4d-a21d-b2e55081af62"/>
    <ds:schemaRef ds:uri="234d2b68-c164-42f0-aeb6-c578edc71ad7"/>
  </ds:schemaRefs>
</ds:datastoreItem>
</file>

<file path=customXml/itemProps2.xml><?xml version="1.0" encoding="utf-8"?>
<ds:datastoreItem xmlns:ds="http://schemas.openxmlformats.org/officeDocument/2006/customXml" ds:itemID="{CF7B22F6-0B68-42CF-A0E8-5A27E6BC6E90}"/>
</file>

<file path=customXml/itemProps3.xml><?xml version="1.0" encoding="utf-8"?>
<ds:datastoreItem xmlns:ds="http://schemas.openxmlformats.org/officeDocument/2006/customXml" ds:itemID="{88B68901-6AC8-455C-9B47-181679860A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24092</TotalTime>
  <Words>870</Words>
  <Application>Microsoft Office PowerPoint</Application>
  <PresentationFormat>Widescreen</PresentationFormat>
  <Paragraphs>146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CenturyGothic</vt:lpstr>
      <vt:lpstr>CenturyGothic-Bold</vt:lpstr>
      <vt:lpstr>Courier New</vt:lpstr>
      <vt:lpstr>Montserrat</vt:lpstr>
      <vt:lpstr>Office Theme</vt:lpstr>
      <vt:lpstr>2_Office Theme</vt:lpstr>
      <vt:lpstr>     </vt:lpstr>
      <vt:lpstr>PowerPoint Presentation</vt:lpstr>
      <vt:lpstr>PowerPoint Presentation</vt:lpstr>
      <vt:lpstr>VALORES AÑADIDOS</vt:lpstr>
      <vt:lpstr>METRO PAVIA HEALTH SYSTEM</vt:lpstr>
      <vt:lpstr>CLÍNICAS AFILIADAS</vt:lpstr>
      <vt:lpstr>NUESTROS SERVICIOS</vt:lpstr>
      <vt:lpstr>CENTRO DE COORDINACIÓN DE CITAS</vt:lpstr>
      <vt:lpstr>PowerPoint Presentation</vt:lpstr>
      <vt:lpstr>SISTEMA INTEGRADO DE SALUD</vt:lpstr>
      <vt:lpstr>PROGRAMA AYUDA Y ACCESO AL SUSCRIPTOR (PASS)</vt:lpstr>
      <vt:lpstr>PowerPoint Presentation</vt:lpstr>
      <vt:lpstr>BENEFICIOS</vt:lpstr>
      <vt:lpstr>COPAGOS Y COASEGUROS PRINCIPALES</vt:lpstr>
      <vt:lpstr>COPAGOS Y COASEGUROS FARMACIA</vt:lpstr>
      <vt:lpstr>COPAGOS Y COASEGUROS DENTAL – VISION - VIDA</vt:lpstr>
      <vt:lpstr>TARIFAS 2024-2024</vt:lpstr>
      <vt:lpstr>OFICINAS DE SERVICIO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Group 2023</dc:title>
  <dc:creator>Arturo Ferrer Canals</dc:creator>
  <cp:lastModifiedBy>Cesar Gonzalez Rodriguez</cp:lastModifiedBy>
  <cp:revision>75</cp:revision>
  <cp:lastPrinted>2024-07-11T17:43:57Z</cp:lastPrinted>
  <dcterms:created xsi:type="dcterms:W3CDTF">2023-04-27T15:20:55Z</dcterms:created>
  <dcterms:modified xsi:type="dcterms:W3CDTF">2024-07-11T19:54:58Z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5d4c72-2c12-4b43-a988-828beb454fbe_Enabled">
    <vt:lpwstr>true</vt:lpwstr>
  </property>
  <property fmtid="{D5CDD505-2E9C-101B-9397-08002B2CF9AE}" pid="3" name="MSIP_Label_0c5d4c72-2c12-4b43-a988-828beb454fbe_SetDate">
    <vt:lpwstr>2023-05-05T20:27:10Z</vt:lpwstr>
  </property>
  <property fmtid="{D5CDD505-2E9C-101B-9397-08002B2CF9AE}" pid="4" name="MSIP_Label_0c5d4c72-2c12-4b43-a988-828beb454fbe_Method">
    <vt:lpwstr>Standard</vt:lpwstr>
  </property>
  <property fmtid="{D5CDD505-2E9C-101B-9397-08002B2CF9AE}" pid="5" name="MSIP_Label_0c5d4c72-2c12-4b43-a988-828beb454fbe_Name">
    <vt:lpwstr>General</vt:lpwstr>
  </property>
  <property fmtid="{D5CDD505-2E9C-101B-9397-08002B2CF9AE}" pid="6" name="MSIP_Label_0c5d4c72-2c12-4b43-a988-828beb454fbe_SiteId">
    <vt:lpwstr>61c54b5a-63c5-445d-a99d-f987800a2dde</vt:lpwstr>
  </property>
  <property fmtid="{D5CDD505-2E9C-101B-9397-08002B2CF9AE}" pid="7" name="MSIP_Label_0c5d4c72-2c12-4b43-a988-828beb454fbe_ActionId">
    <vt:lpwstr>de4b5964-9d21-49ff-9da5-411b872b3bb0</vt:lpwstr>
  </property>
  <property fmtid="{D5CDD505-2E9C-101B-9397-08002B2CF9AE}" pid="8" name="MSIP_Label_0c5d4c72-2c12-4b43-a988-828beb454fbe_ContentBits">
    <vt:lpwstr>0</vt:lpwstr>
  </property>
  <property fmtid="{D5CDD505-2E9C-101B-9397-08002B2CF9AE}" pid="9" name="ContentTypeId">
    <vt:lpwstr>0x0101004517D3EE593A8A4D9AAE3F2AD010A0BC</vt:lpwstr>
  </property>
</Properties>
</file>