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hart4.xml" ContentType="application/vnd.openxmlformats-officedocument.drawingml.chart+xml"/>
  <Override PartName="/ppt/charts/colors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8" r:id="rId11"/>
    <p:sldId id="266" r:id="rId12"/>
    <p:sldId id="279" r:id="rId13"/>
    <p:sldId id="267" r:id="rId14"/>
    <p:sldId id="268" r:id="rId15"/>
    <p:sldId id="269" r:id="rId16"/>
    <p:sldId id="270" r:id="rId17"/>
    <p:sldId id="271" r:id="rId18"/>
    <p:sldId id="272" r:id="rId19"/>
    <p:sldId id="273"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8FF"/>
    <a:srgbClr val="8ACFF3"/>
    <a:srgbClr val="002C50"/>
    <a:srgbClr val="1C2854"/>
    <a:srgbClr val="E5BC44"/>
    <a:srgbClr val="DFAD1F"/>
    <a:srgbClr val="B4E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08" d="100"/>
          <a:sy n="108" d="100"/>
        </p:scale>
        <p:origin x="804" y="78"/>
      </p:cViewPr>
      <p:guideLst>
        <p:guide orient="horz" pos="16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bdecenter\AnalisisEconomico\IAE-BDE\IAEBDE%20MA_TS_15abr2025%20EFSF042025%20Gas%20PRIFAS%20correc%20errores%20DecJanFeb202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bdecenter\AnalisisEconomico\IAE-BDE\IAEBDE%20MA_TS_15abr2025%20EFSF042025%20Gas%20PRIFAS%20correc%20errores%20DecJanFeb202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s-ES_tradnl" sz="1100" b="1" i="0" u="none" strike="noStrike" baseline="0" dirty="0" err="1">
                <a:effectLst/>
              </a:rPr>
              <a:t>Relationship</a:t>
            </a:r>
            <a:r>
              <a:rPr lang="es-ES_tradnl" sz="1100" b="1" i="0" u="none" strike="noStrike" baseline="0" dirty="0">
                <a:effectLst/>
              </a:rPr>
              <a:t> </a:t>
            </a:r>
            <a:r>
              <a:rPr lang="es-ES_tradnl" sz="1100" b="1" i="0" u="none" strike="noStrike" baseline="0" dirty="0" err="1">
                <a:effectLst/>
              </a:rPr>
              <a:t>on</a:t>
            </a:r>
            <a:r>
              <a:rPr lang="es-ES_tradnl" sz="1100" b="1" i="0" u="none" strike="noStrike" baseline="0" dirty="0">
                <a:effectLst/>
              </a:rPr>
              <a:t> </a:t>
            </a:r>
            <a:r>
              <a:rPr lang="es-ES_tradnl" sz="1100" b="1" i="0" u="none" strike="noStrike" baseline="0" dirty="0" err="1">
                <a:effectLst/>
              </a:rPr>
              <a:t>the</a:t>
            </a:r>
            <a:r>
              <a:rPr lang="es-ES_tradnl" sz="1100" b="1" i="0" u="none" strike="noStrike" baseline="0" dirty="0">
                <a:effectLst/>
              </a:rPr>
              <a:t> </a:t>
            </a:r>
            <a:r>
              <a:rPr lang="es-ES_tradnl" sz="1100" b="1" i="0" u="none" strike="noStrike" baseline="0" dirty="0" err="1">
                <a:effectLst/>
              </a:rPr>
              <a:t>levels</a:t>
            </a:r>
            <a:r>
              <a:rPr lang="es-ES_tradnl" sz="1100" b="1" i="0" u="none" strike="noStrike" baseline="0" dirty="0">
                <a:effectLst/>
              </a:rPr>
              <a:t>: (FY1981-FY2024)</a:t>
            </a:r>
            <a:endParaRPr lang="es-ES_tradnl" sz="1100" dirty="0"/>
          </a:p>
        </c:rich>
      </c:tx>
      <c:layout>
        <c:manualLayout>
          <c:xMode val="edge"/>
          <c:yMode val="edge"/>
          <c:x val="0.11688764859749672"/>
          <c:y val="3.8497992243816573E-2"/>
        </c:manualLayout>
      </c:layout>
      <c:overlay val="0"/>
    </c:title>
    <c:autoTitleDeleted val="0"/>
    <c:plotArea>
      <c:layout/>
      <c:scatterChart>
        <c:scatterStyle val="lineMarker"/>
        <c:varyColors val="0"/>
        <c:ser>
          <c:idx val="0"/>
          <c:order val="0"/>
          <c:spPr>
            <a:ln w="28575">
              <a:noFill/>
            </a:ln>
          </c:spPr>
          <c:marker>
            <c:spPr>
              <a:solidFill>
                <a:srgbClr val="E5BC44"/>
              </a:solidFill>
              <a:ln>
                <a:noFill/>
              </a:ln>
            </c:spPr>
          </c:marker>
          <c:trendline>
            <c:trendlineType val="linear"/>
            <c:dispRSqr val="1"/>
            <c:dispEq val="1"/>
            <c:trendlineLbl>
              <c:layout>
                <c:manualLayout>
                  <c:x val="0.12048741534341147"/>
                  <c:y val="0.21539626660415373"/>
                </c:manualLayout>
              </c:layout>
              <c:tx>
                <c:rich>
                  <a:bodyPr/>
                  <a:lstStyle/>
                  <a:p>
                    <a:pPr>
                      <a:defRPr sz="900"/>
                    </a:pPr>
                    <a:r>
                      <a:rPr lang="en-US" sz="900" baseline="0" dirty="0"/>
                      <a:t>y = 543.79x – 1,438.7</a:t>
                    </a:r>
                    <a:br>
                      <a:rPr lang="en-US" sz="900" baseline="0" dirty="0"/>
                    </a:br>
                    <a:r>
                      <a:rPr lang="en-US" sz="900" baseline="0" dirty="0"/>
                      <a:t>R² = 0.9335</a:t>
                    </a:r>
                    <a:endParaRPr lang="en-US" sz="900" dirty="0"/>
                  </a:p>
                </c:rich>
              </c:tx>
              <c:numFmt formatCode="General" sourceLinked="0"/>
            </c:trendlineLbl>
          </c:trendline>
          <c:xVal>
            <c:numRef>
              <c:f>'Data para correlaciones SATS'!$F$3:$F$46</c:f>
              <c:numCache>
                <c:formatCode>_(* #,##0.0000_);_(* \(#,##0.0000\);_(* "-"??_);_(@_)</c:formatCode>
                <c:ptCount val="44"/>
                <c:pt idx="0">
                  <c:v>97.53804723867718</c:v>
                </c:pt>
                <c:pt idx="1">
                  <c:v>92.368892134161015</c:v>
                </c:pt>
                <c:pt idx="2">
                  <c:v>88.278991466758725</c:v>
                </c:pt>
                <c:pt idx="3">
                  <c:v>91.893276399431045</c:v>
                </c:pt>
                <c:pt idx="4">
                  <c:v>95.203263237547887</c:v>
                </c:pt>
                <c:pt idx="5">
                  <c:v>97.075076065610389</c:v>
                </c:pt>
                <c:pt idx="6">
                  <c:v>103.13883498446209</c:v>
                </c:pt>
                <c:pt idx="7">
                  <c:v>109.15610162136856</c:v>
                </c:pt>
                <c:pt idx="8">
                  <c:v>114.45231190187896</c:v>
                </c:pt>
                <c:pt idx="9">
                  <c:v>117.08147004906188</c:v>
                </c:pt>
                <c:pt idx="10">
                  <c:v>117.9570339117257</c:v>
                </c:pt>
                <c:pt idx="11">
                  <c:v>118.62600620021853</c:v>
                </c:pt>
                <c:pt idx="12">
                  <c:v>122.77581541237832</c:v>
                </c:pt>
                <c:pt idx="13">
                  <c:v>125.94589490709812</c:v>
                </c:pt>
                <c:pt idx="14">
                  <c:v>130.65690457907309</c:v>
                </c:pt>
                <c:pt idx="15">
                  <c:v>135.46558641048253</c:v>
                </c:pt>
                <c:pt idx="16">
                  <c:v>140.62928442796792</c:v>
                </c:pt>
                <c:pt idx="17">
                  <c:v>144.71623374335275</c:v>
                </c:pt>
                <c:pt idx="18">
                  <c:v>146.26556736289822</c:v>
                </c:pt>
                <c:pt idx="19">
                  <c:v>149.59122423062436</c:v>
                </c:pt>
                <c:pt idx="20">
                  <c:v>150.77526123496997</c:v>
                </c:pt>
                <c:pt idx="21">
                  <c:v>149.25484941506065</c:v>
                </c:pt>
                <c:pt idx="22">
                  <c:v>152.03217391217567</c:v>
                </c:pt>
                <c:pt idx="23">
                  <c:v>155.3583612189033</c:v>
                </c:pt>
                <c:pt idx="24">
                  <c:v>157.63264051025169</c:v>
                </c:pt>
                <c:pt idx="25">
                  <c:v>157.91612997493183</c:v>
                </c:pt>
                <c:pt idx="26">
                  <c:v>155.61333131329823</c:v>
                </c:pt>
                <c:pt idx="27">
                  <c:v>151.84858519732271</c:v>
                </c:pt>
                <c:pt idx="28">
                  <c:v>145.06871063997801</c:v>
                </c:pt>
                <c:pt idx="29">
                  <c:v>138.11466561521704</c:v>
                </c:pt>
                <c:pt idx="30">
                  <c:v>134.26290115280668</c:v>
                </c:pt>
                <c:pt idx="31">
                  <c:v>133.97281643713546</c:v>
                </c:pt>
                <c:pt idx="32">
                  <c:v>133.46495390785563</c:v>
                </c:pt>
                <c:pt idx="33">
                  <c:v>129.16046502433645</c:v>
                </c:pt>
                <c:pt idx="34">
                  <c:v>126.60148577141241</c:v>
                </c:pt>
                <c:pt idx="35">
                  <c:v>124.80327647696231</c:v>
                </c:pt>
                <c:pt idx="36">
                  <c:v>122.26359818941798</c:v>
                </c:pt>
                <c:pt idx="37">
                  <c:v>113.9028747474855</c:v>
                </c:pt>
                <c:pt idx="38">
                  <c:v>121.00120058287041</c:v>
                </c:pt>
                <c:pt idx="39">
                  <c:v>117.64161835546501</c:v>
                </c:pt>
                <c:pt idx="40">
                  <c:v>119.22236674835341</c:v>
                </c:pt>
                <c:pt idx="41">
                  <c:v>121.88793371988451</c:v>
                </c:pt>
                <c:pt idx="42">
                  <c:v>124.82087354155281</c:v>
                </c:pt>
                <c:pt idx="43">
                  <c:v>128.48839648773688</c:v>
                </c:pt>
              </c:numCache>
            </c:numRef>
          </c:xVal>
          <c:yVal>
            <c:numRef>
              <c:f>'Data para correlaciones SATS'!$G$3:$G$46</c:f>
              <c:numCache>
                <c:formatCode>_(* #,##0.0_);_(* \(#,##0.0\);_(* "-"??_);_(@_)</c:formatCode>
                <c:ptCount val="44"/>
                <c:pt idx="0">
                  <c:v>48674.010948738076</c:v>
                </c:pt>
                <c:pt idx="1">
                  <c:v>47407.579836854973</c:v>
                </c:pt>
                <c:pt idx="2">
                  <c:v>46184.445515121719</c:v>
                </c:pt>
                <c:pt idx="3">
                  <c:v>47940.370893421175</c:v>
                </c:pt>
                <c:pt idx="4">
                  <c:v>49379.98916590368</c:v>
                </c:pt>
                <c:pt idx="5">
                  <c:v>51102.239262975476</c:v>
                </c:pt>
                <c:pt idx="6">
                  <c:v>53264.673393237419</c:v>
                </c:pt>
                <c:pt idx="7">
                  <c:v>55631.564588095869</c:v>
                </c:pt>
                <c:pt idx="8">
                  <c:v>57821.660556509094</c:v>
                </c:pt>
                <c:pt idx="9">
                  <c:v>59290.143355758169</c:v>
                </c:pt>
                <c:pt idx="10">
                  <c:v>59807.299460325819</c:v>
                </c:pt>
                <c:pt idx="11">
                  <c:v>60272.739954436707</c:v>
                </c:pt>
                <c:pt idx="12">
                  <c:v>62272.811121636718</c:v>
                </c:pt>
                <c:pt idx="13">
                  <c:v>63849.535896260408</c:v>
                </c:pt>
                <c:pt idx="14">
                  <c:v>66049.253373595842</c:v>
                </c:pt>
                <c:pt idx="15">
                  <c:v>68206.876749396688</c:v>
                </c:pt>
                <c:pt idx="16">
                  <c:v>70528.065776874733</c:v>
                </c:pt>
                <c:pt idx="17">
                  <c:v>72819.187588970963</c:v>
                </c:pt>
                <c:pt idx="18">
                  <c:v>75770.585450852406</c:v>
                </c:pt>
                <c:pt idx="19">
                  <c:v>78019.613161414047</c:v>
                </c:pt>
                <c:pt idx="20">
                  <c:v>79198.248004382185</c:v>
                </c:pt>
                <c:pt idx="21">
                  <c:v>78934.747442172826</c:v>
                </c:pt>
                <c:pt idx="22">
                  <c:v>80559.794336323117</c:v>
                </c:pt>
                <c:pt idx="23">
                  <c:v>82719.309702233673</c:v>
                </c:pt>
                <c:pt idx="24">
                  <c:v>84292.131259729853</c:v>
                </c:pt>
                <c:pt idx="25">
                  <c:v>84705.992852976909</c:v>
                </c:pt>
                <c:pt idx="26">
                  <c:v>83680.133695400771</c:v>
                </c:pt>
                <c:pt idx="27">
                  <c:v>81290.420527151568</c:v>
                </c:pt>
                <c:pt idx="28">
                  <c:v>78179.106298272454</c:v>
                </c:pt>
                <c:pt idx="29">
                  <c:v>75385.594082208947</c:v>
                </c:pt>
                <c:pt idx="30">
                  <c:v>74116.591354911186</c:v>
                </c:pt>
                <c:pt idx="31">
                  <c:v>74514.446573874127</c:v>
                </c:pt>
                <c:pt idx="32">
                  <c:v>74415.342890020358</c:v>
                </c:pt>
                <c:pt idx="33">
                  <c:v>73105.100000000006</c:v>
                </c:pt>
                <c:pt idx="34">
                  <c:v>72509.5</c:v>
                </c:pt>
                <c:pt idx="35">
                  <c:v>71350</c:v>
                </c:pt>
                <c:pt idx="36">
                  <c:v>69049.5</c:v>
                </c:pt>
                <c:pt idx="37">
                  <c:v>66116.5</c:v>
                </c:pt>
                <c:pt idx="38">
                  <c:v>67521.5</c:v>
                </c:pt>
                <c:pt idx="39">
                  <c:v>65431.9</c:v>
                </c:pt>
                <c:pt idx="40">
                  <c:v>66345.3</c:v>
                </c:pt>
                <c:pt idx="41">
                  <c:v>68041.2</c:v>
                </c:pt>
                <c:pt idx="42">
                  <c:v>68424.899999999994</c:v>
                </c:pt>
                <c:pt idx="43">
                  <c:v>69869.399999999994</c:v>
                </c:pt>
              </c:numCache>
            </c:numRef>
          </c:yVal>
          <c:smooth val="0"/>
          <c:extLst>
            <c:ext xmlns:c16="http://schemas.microsoft.com/office/drawing/2014/chart" uri="{C3380CC4-5D6E-409C-BE32-E72D297353CC}">
              <c16:uniqueId val="{00000001-0A28-4CD8-A2B6-B2114EC4ABCF}"/>
            </c:ext>
          </c:extLst>
        </c:ser>
        <c:dLbls>
          <c:showLegendKey val="0"/>
          <c:showVal val="0"/>
          <c:showCatName val="0"/>
          <c:showSerName val="0"/>
          <c:showPercent val="0"/>
          <c:showBubbleSize val="0"/>
        </c:dLbls>
        <c:axId val="384166304"/>
        <c:axId val="384166696"/>
      </c:scatterChart>
      <c:valAx>
        <c:axId val="384166304"/>
        <c:scaling>
          <c:orientation val="minMax"/>
          <c:min val="80"/>
        </c:scaling>
        <c:delete val="0"/>
        <c:axPos val="b"/>
        <c:majorGridlines/>
        <c:title>
          <c:tx>
            <c:rich>
              <a:bodyPr/>
              <a:lstStyle/>
              <a:p>
                <a:pPr>
                  <a:defRPr sz="800"/>
                </a:pPr>
                <a:r>
                  <a:rPr lang="es-PR" sz="800"/>
                  <a:t>EDB-EAI </a:t>
                </a:r>
              </a:p>
            </c:rich>
          </c:tx>
          <c:layout>
            <c:manualLayout>
              <c:xMode val="edge"/>
              <c:yMode val="edge"/>
              <c:x val="0.50216863495588926"/>
              <c:y val="0.84109928440214954"/>
            </c:manualLayout>
          </c:layout>
          <c:overlay val="0"/>
        </c:title>
        <c:numFmt formatCode="#,##0" sourceLinked="0"/>
        <c:majorTickMark val="out"/>
        <c:minorTickMark val="none"/>
        <c:tickLblPos val="nextTo"/>
        <c:txPr>
          <a:bodyPr/>
          <a:lstStyle/>
          <a:p>
            <a:pPr>
              <a:defRPr sz="800"/>
            </a:pPr>
            <a:endParaRPr lang="es-PR"/>
          </a:p>
        </c:txPr>
        <c:crossAx val="384166696"/>
        <c:crosses val="autoZero"/>
        <c:crossBetween val="midCat"/>
      </c:valAx>
      <c:valAx>
        <c:axId val="384166696"/>
        <c:scaling>
          <c:orientation val="minMax"/>
          <c:min val="3000"/>
        </c:scaling>
        <c:delete val="0"/>
        <c:axPos val="l"/>
        <c:majorGridlines/>
        <c:title>
          <c:tx>
            <c:rich>
              <a:bodyPr/>
              <a:lstStyle/>
              <a:p>
                <a:pPr>
                  <a:defRPr sz="800"/>
                </a:pPr>
                <a:r>
                  <a:rPr lang="es-PR" sz="800"/>
                  <a:t>GNP</a:t>
                </a:r>
                <a:r>
                  <a:rPr lang="es-PR" sz="800" baseline="0"/>
                  <a:t> in million of 2017 dollars</a:t>
                </a:r>
                <a:endParaRPr lang="es-PR" sz="800"/>
              </a:p>
            </c:rich>
          </c:tx>
          <c:layout>
            <c:manualLayout>
              <c:xMode val="edge"/>
              <c:yMode val="edge"/>
              <c:x val="2.9817079845502917E-2"/>
              <c:y val="0.1759999878746481"/>
            </c:manualLayout>
          </c:layout>
          <c:overlay val="0"/>
        </c:title>
        <c:numFmt formatCode="#,##0" sourceLinked="0"/>
        <c:majorTickMark val="out"/>
        <c:minorTickMark val="none"/>
        <c:tickLblPos val="nextTo"/>
        <c:txPr>
          <a:bodyPr/>
          <a:lstStyle/>
          <a:p>
            <a:pPr>
              <a:defRPr sz="800"/>
            </a:pPr>
            <a:endParaRPr lang="es-PR"/>
          </a:p>
        </c:txPr>
        <c:crossAx val="384166304"/>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s-ES_tradnl" sz="1000"/>
              <a:t>Relationship on the growth rates (FY1982-FY2024)</a:t>
            </a:r>
          </a:p>
        </c:rich>
      </c:tx>
      <c:layout>
        <c:manualLayout>
          <c:xMode val="edge"/>
          <c:yMode val="edge"/>
          <c:x val="0.10092641314909744"/>
          <c:y val="1.5131963831031964E-2"/>
        </c:manualLayout>
      </c:layout>
      <c:overlay val="0"/>
    </c:title>
    <c:autoTitleDeleted val="0"/>
    <c:plotArea>
      <c:layout>
        <c:manualLayout>
          <c:layoutTarget val="inner"/>
          <c:xMode val="edge"/>
          <c:yMode val="edge"/>
          <c:x val="0.16826488366789993"/>
          <c:y val="0.15746655180672078"/>
          <c:w val="0.74740912760683009"/>
          <c:h val="0.65079836002873881"/>
        </c:manualLayout>
      </c:layout>
      <c:scatterChart>
        <c:scatterStyle val="lineMarker"/>
        <c:varyColors val="0"/>
        <c:ser>
          <c:idx val="0"/>
          <c:order val="0"/>
          <c:spPr>
            <a:ln w="28575">
              <a:noFill/>
            </a:ln>
          </c:spPr>
          <c:marker>
            <c:spPr>
              <a:solidFill>
                <a:srgbClr val="17406D"/>
              </a:solidFill>
              <a:ln>
                <a:noFill/>
              </a:ln>
            </c:spPr>
          </c:marker>
          <c:trendline>
            <c:trendlineType val="linear"/>
            <c:dispRSqr val="1"/>
            <c:dispEq val="1"/>
            <c:trendlineLbl>
              <c:layout>
                <c:manualLayout>
                  <c:x val="-0.22788202179757666"/>
                  <c:y val="-6.1469134964010951E-3"/>
                </c:manualLayout>
              </c:layout>
              <c:numFmt formatCode="General" sourceLinked="0"/>
              <c:txPr>
                <a:bodyPr/>
                <a:lstStyle/>
                <a:p>
                  <a:pPr>
                    <a:defRPr sz="900"/>
                  </a:pPr>
                  <a:endParaRPr lang="es-PR"/>
                </a:p>
              </c:txPr>
            </c:trendlineLbl>
          </c:trendline>
          <c:xVal>
            <c:numRef>
              <c:f>'Data para correlaciones SATS'!$M$4:$M$46</c:f>
              <c:numCache>
                <c:formatCode>0.0%</c:formatCode>
                <c:ptCount val="43"/>
                <c:pt idx="0">
                  <c:v>-5.2996294788095977E-2</c:v>
                </c:pt>
                <c:pt idx="1">
                  <c:v>-4.4277901065024383E-2</c:v>
                </c:pt>
                <c:pt idx="2">
                  <c:v>4.0941620113923438E-2</c:v>
                </c:pt>
                <c:pt idx="3">
                  <c:v>3.6019902301985374E-2</c:v>
                </c:pt>
                <c:pt idx="4">
                  <c:v>1.9661225512743297E-2</c:v>
                </c:pt>
                <c:pt idx="5">
                  <c:v>6.246463216524667E-2</c:v>
                </c:pt>
                <c:pt idx="6">
                  <c:v>5.8341425301274397E-2</c:v>
                </c:pt>
                <c:pt idx="7">
                  <c:v>4.8519599013176817E-2</c:v>
                </c:pt>
                <c:pt idx="8">
                  <c:v>2.2971647348084323E-2</c:v>
                </c:pt>
                <c:pt idx="9">
                  <c:v>7.4782445274810261E-3</c:v>
                </c:pt>
                <c:pt idx="10">
                  <c:v>5.6713217203601118E-3</c:v>
                </c:pt>
                <c:pt idx="11">
                  <c:v>3.4982288834336073E-2</c:v>
                </c:pt>
                <c:pt idx="12">
                  <c:v>2.5820064677006371E-2</c:v>
                </c:pt>
                <c:pt idx="13">
                  <c:v>3.7405027575134309E-2</c:v>
                </c:pt>
                <c:pt idx="14">
                  <c:v>3.680388607782481E-2</c:v>
                </c:pt>
                <c:pt idx="15">
                  <c:v>3.8118153505337871E-2</c:v>
                </c:pt>
                <c:pt idx="16">
                  <c:v>2.9061865258072972E-2</c:v>
                </c:pt>
                <c:pt idx="17">
                  <c:v>1.0706011201847332E-2</c:v>
                </c:pt>
                <c:pt idx="18">
                  <c:v>2.2737113920153762E-2</c:v>
                </c:pt>
                <c:pt idx="19">
                  <c:v>7.915150172981944E-3</c:v>
                </c:pt>
                <c:pt idx="20">
                  <c:v>-1.0083960773511147E-2</c:v>
                </c:pt>
                <c:pt idx="21">
                  <c:v>1.8607934737125964E-2</c:v>
                </c:pt>
                <c:pt idx="22">
                  <c:v>2.187818026366628E-2</c:v>
                </c:pt>
                <c:pt idx="23">
                  <c:v>1.4638924313470802E-2</c:v>
                </c:pt>
                <c:pt idx="24">
                  <c:v>1.7984185493720162E-3</c:v>
                </c:pt>
                <c:pt idx="25">
                  <c:v>-1.4582415754484046E-2</c:v>
                </c:pt>
                <c:pt idx="26">
                  <c:v>-2.4192953676930862E-2</c:v>
                </c:pt>
                <c:pt idx="27">
                  <c:v>-4.4648914894626412E-2</c:v>
                </c:pt>
                <c:pt idx="28">
                  <c:v>-4.7936215839258889E-2</c:v>
                </c:pt>
                <c:pt idx="29">
                  <c:v>-2.7888164122565007E-2</c:v>
                </c:pt>
                <c:pt idx="30">
                  <c:v>-2.1605723783747477E-3</c:v>
                </c:pt>
                <c:pt idx="31">
                  <c:v>-3.7907878835863329E-3</c:v>
                </c:pt>
                <c:pt idx="32">
                  <c:v>-3.2251829094332995E-2</c:v>
                </c:pt>
                <c:pt idx="33">
                  <c:v>-1.9812403527982525E-2</c:v>
                </c:pt>
                <c:pt idx="34">
                  <c:v>-1.4203698191164182E-2</c:v>
                </c:pt>
                <c:pt idx="35">
                  <c:v>-2.0349452027512593E-2</c:v>
                </c:pt>
                <c:pt idx="36">
                  <c:v>-6.8382769407616784E-2</c:v>
                </c:pt>
                <c:pt idx="37">
                  <c:v>6.2319110480059337E-2</c:v>
                </c:pt>
                <c:pt idx="38">
                  <c:v>-2.7764866887453055E-2</c:v>
                </c:pt>
                <c:pt idx="39">
                  <c:v>1.3436982719091883E-2</c:v>
                </c:pt>
                <c:pt idx="40">
                  <c:v>2.2357943767023158E-2</c:v>
                </c:pt>
                <c:pt idx="41">
                  <c:v>2.4062593664181842E-2</c:v>
                </c:pt>
                <c:pt idx="42">
                  <c:v>2.9382288732045625E-2</c:v>
                </c:pt>
              </c:numCache>
            </c:numRef>
          </c:xVal>
          <c:yVal>
            <c:numRef>
              <c:f>'Data para correlaciones SATS'!$N$4:$N$46</c:f>
              <c:numCache>
                <c:formatCode>0.0%</c:formatCode>
                <c:ptCount val="43"/>
                <c:pt idx="0">
                  <c:v>-2.6018630624397687E-2</c:v>
                </c:pt>
                <c:pt idx="1">
                  <c:v>-2.5800395758282968E-2</c:v>
                </c:pt>
                <c:pt idx="2">
                  <c:v>3.8019843233249029E-2</c:v>
                </c:pt>
                <c:pt idx="3">
                  <c:v>3.0029351998193787E-2</c:v>
                </c:pt>
                <c:pt idx="4">
                  <c:v>3.4877490379463083E-2</c:v>
                </c:pt>
                <c:pt idx="5">
                  <c:v>4.2315839020946155E-2</c:v>
                </c:pt>
                <c:pt idx="6">
                  <c:v>4.4436416184971073E-2</c:v>
                </c:pt>
                <c:pt idx="7">
                  <c:v>3.936786579038376E-2</c:v>
                </c:pt>
                <c:pt idx="8">
                  <c:v>2.5396759365185151E-2</c:v>
                </c:pt>
                <c:pt idx="9">
                  <c:v>8.722463385938628E-3</c:v>
                </c:pt>
                <c:pt idx="10">
                  <c:v>7.7823359073359022E-3</c:v>
                </c:pt>
                <c:pt idx="11">
                  <c:v>3.31836775416543E-2</c:v>
                </c:pt>
                <c:pt idx="12">
                  <c:v>2.5319633821313969E-2</c:v>
                </c:pt>
                <c:pt idx="13">
                  <c:v>3.4451581306862211E-2</c:v>
                </c:pt>
                <c:pt idx="14">
                  <c:v>3.2666885174259752E-2</c:v>
                </c:pt>
                <c:pt idx="15">
                  <c:v>3.4031598250811035E-2</c:v>
                </c:pt>
                <c:pt idx="16">
                  <c:v>3.2485249479895062E-2</c:v>
                </c:pt>
                <c:pt idx="17">
                  <c:v>4.0530496969296781E-2</c:v>
                </c:pt>
                <c:pt idx="18">
                  <c:v>2.9682068538594564E-2</c:v>
                </c:pt>
                <c:pt idx="19">
                  <c:v>1.5106904471952065E-2</c:v>
                </c:pt>
                <c:pt idx="20">
                  <c:v>-3.3271008999439244E-3</c:v>
                </c:pt>
                <c:pt idx="21">
                  <c:v>2.0587218516671557E-2</c:v>
                </c:pt>
                <c:pt idx="22">
                  <c:v>2.680636642262213E-2</c:v>
                </c:pt>
                <c:pt idx="23">
                  <c:v>1.9013958931208386E-2</c:v>
                </c:pt>
                <c:pt idx="24">
                  <c:v>4.909848488369839E-3</c:v>
                </c:pt>
                <c:pt idx="25">
                  <c:v>-1.211082147820064E-2</c:v>
                </c:pt>
                <c:pt idx="26">
                  <c:v>-2.8557712120153456E-2</c:v>
                </c:pt>
                <c:pt idx="27">
                  <c:v>-3.8274057492911018E-2</c:v>
                </c:pt>
                <c:pt idx="28">
                  <c:v>-3.573220964442303E-2</c:v>
                </c:pt>
                <c:pt idx="29">
                  <c:v>-1.6833491103272258E-2</c:v>
                </c:pt>
                <c:pt idx="30">
                  <c:v>5.367964334163533E-3</c:v>
                </c:pt>
                <c:pt idx="31">
                  <c:v>-1.3299928860843746E-3</c:v>
                </c:pt>
                <c:pt idx="32">
                  <c:v>-1.7607160555005219E-2</c:v>
                </c:pt>
                <c:pt idx="33">
                  <c:v>-8.1471744105404698E-3</c:v>
                </c:pt>
                <c:pt idx="34">
                  <c:v>-1.5991008074804025E-2</c:v>
                </c:pt>
                <c:pt idx="35">
                  <c:v>-3.224246671338471E-2</c:v>
                </c:pt>
                <c:pt idx="36">
                  <c:v>-4.2476773908572851E-2</c:v>
                </c:pt>
                <c:pt idx="37">
                  <c:v>2.125036866742791E-2</c:v>
                </c:pt>
                <c:pt idx="38">
                  <c:v>-3.0947179787178869E-2</c:v>
                </c:pt>
                <c:pt idx="39">
                  <c:v>1.3959551839393347E-2</c:v>
                </c:pt>
                <c:pt idx="40">
                  <c:v>2.5561720272573751E-2</c:v>
                </c:pt>
                <c:pt idx="41">
                  <c:v>5.6392303486709761E-3</c:v>
                </c:pt>
                <c:pt idx="42">
                  <c:v>2.1110736003998598E-2</c:v>
                </c:pt>
              </c:numCache>
            </c:numRef>
          </c:yVal>
          <c:smooth val="0"/>
          <c:extLst>
            <c:ext xmlns:c16="http://schemas.microsoft.com/office/drawing/2014/chart" uri="{C3380CC4-5D6E-409C-BE32-E72D297353CC}">
              <c16:uniqueId val="{00000001-ED58-4FC8-B09F-87A7BB005024}"/>
            </c:ext>
          </c:extLst>
        </c:ser>
        <c:dLbls>
          <c:showLegendKey val="0"/>
          <c:showVal val="0"/>
          <c:showCatName val="0"/>
          <c:showSerName val="0"/>
          <c:showPercent val="0"/>
          <c:showBubbleSize val="0"/>
        </c:dLbls>
        <c:axId val="384167480"/>
        <c:axId val="384565872"/>
      </c:scatterChart>
      <c:valAx>
        <c:axId val="384167480"/>
        <c:scaling>
          <c:orientation val="minMax"/>
        </c:scaling>
        <c:delete val="0"/>
        <c:axPos val="b"/>
        <c:majorGridlines/>
        <c:title>
          <c:tx>
            <c:rich>
              <a:bodyPr/>
              <a:lstStyle/>
              <a:p>
                <a:pPr>
                  <a:defRPr sz="800"/>
                </a:pPr>
                <a:r>
                  <a:rPr lang="en-US" sz="800"/>
                  <a:t>EDB-EAI annual growth</a:t>
                </a:r>
              </a:p>
            </c:rich>
          </c:tx>
          <c:overlay val="0"/>
        </c:title>
        <c:numFmt formatCode="0%" sourceLinked="0"/>
        <c:majorTickMark val="out"/>
        <c:minorTickMark val="none"/>
        <c:tickLblPos val="low"/>
        <c:txPr>
          <a:bodyPr/>
          <a:lstStyle/>
          <a:p>
            <a:pPr>
              <a:defRPr sz="800"/>
            </a:pPr>
            <a:endParaRPr lang="es-PR"/>
          </a:p>
        </c:txPr>
        <c:crossAx val="384565872"/>
        <c:crosses val="autoZero"/>
        <c:crossBetween val="midCat"/>
      </c:valAx>
      <c:valAx>
        <c:axId val="384565872"/>
        <c:scaling>
          <c:orientation val="minMax"/>
        </c:scaling>
        <c:delete val="0"/>
        <c:axPos val="l"/>
        <c:majorGridlines/>
        <c:title>
          <c:tx>
            <c:rich>
              <a:bodyPr/>
              <a:lstStyle/>
              <a:p>
                <a:pPr>
                  <a:defRPr sz="800"/>
                </a:pPr>
                <a:r>
                  <a:rPr lang="en-US" sz="800"/>
                  <a:t>GNP2017 annual growth</a:t>
                </a:r>
              </a:p>
            </c:rich>
          </c:tx>
          <c:layout>
            <c:manualLayout>
              <c:xMode val="edge"/>
              <c:yMode val="edge"/>
              <c:x val="4.187421477043049E-2"/>
              <c:y val="0.14990056989120473"/>
            </c:manualLayout>
          </c:layout>
          <c:overlay val="0"/>
        </c:title>
        <c:numFmt formatCode="0%" sourceLinked="0"/>
        <c:majorTickMark val="out"/>
        <c:minorTickMark val="none"/>
        <c:tickLblPos val="low"/>
        <c:txPr>
          <a:bodyPr/>
          <a:lstStyle/>
          <a:p>
            <a:pPr>
              <a:defRPr sz="800"/>
            </a:pPr>
            <a:endParaRPr lang="es-PR"/>
          </a:p>
        </c:txPr>
        <c:crossAx val="384167480"/>
        <c:crosses val="autoZero"/>
        <c:crossBetween val="midCat"/>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1" i="0" baseline="0" dirty="0">
                <a:effectLst/>
              </a:rPr>
              <a:t>Real GNP vs. Real GNP estimated with the EDB-EAI*</a:t>
            </a:r>
            <a:endParaRPr lang="en-US" dirty="0">
              <a:effectLst/>
            </a:endParaRPr>
          </a:p>
        </c:rich>
      </c:tx>
      <c:layout>
        <c:manualLayout>
          <c:xMode val="edge"/>
          <c:yMode val="edge"/>
          <c:x val="0.26344202898550723"/>
          <c:y val="3.794235244423669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 GNP annual growth rate</c:v>
                </c:pt>
              </c:strCache>
            </c:strRef>
          </c:tx>
          <c:spPr>
            <a:ln w="38100" cap="rnd">
              <a:solidFill>
                <a:srgbClr val="002C50"/>
              </a:solidFill>
              <a:round/>
            </a:ln>
            <a:effectLst>
              <a:outerShdw blurRad="50800" dist="38100" dir="2700000" algn="tl" rotWithShape="0">
                <a:srgbClr val="002C50">
                  <a:alpha val="40000"/>
                </a:srgbClr>
              </a:outerShdw>
            </a:effectLst>
          </c:spPr>
          <c:marker>
            <c:symbol val="none"/>
          </c:marker>
          <c:dLbls>
            <c:dLbl>
              <c:idx val="21"/>
              <c:layout>
                <c:manualLayout>
                  <c:x val="-5.9179694929438172E-3"/>
                  <c:y val="-4.94698412304450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82-4340-90CA-74F1FB7114D9}"/>
                </c:ext>
              </c:extLst>
            </c:dLbl>
            <c:dLbl>
              <c:idx val="22"/>
              <c:layout>
                <c:manualLayout>
                  <c:x val="-2.4309502073110605E-2"/>
                  <c:y val="-5.1645264054412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2E-4D03-9C99-EA03B9473675}"/>
                </c:ext>
              </c:extLst>
            </c:dLbl>
            <c:dLbl>
              <c:idx val="23"/>
              <c:layout>
                <c:manualLayout>
                  <c:x val="-2.4580337783863974E-2"/>
                  <c:y val="2.1320798338350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66-4E23-9792-9FAC73DFE433}"/>
                </c:ext>
              </c:extLst>
            </c:dLbl>
            <c:dLbl>
              <c:idx val="24"/>
              <c:layout>
                <c:manualLayout>
                  <c:x val="-9.2966640039560274E-4"/>
                  <c:y val="4.7588580799744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66-4E23-9792-9FAC73DFE4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C50"/>
                    </a:solidFill>
                    <a:latin typeface="+mn-lt"/>
                    <a:ea typeface="+mn-ea"/>
                    <a:cs typeface="+mn-cs"/>
                  </a:defRPr>
                </a:pPr>
                <a:endParaRPr lang="es-P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yyyy</c:formatCode>
                <c:ptCount val="25"/>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numCache>
            </c:numRef>
          </c:cat>
          <c:val>
            <c:numRef>
              <c:f>Sheet1!$B$2:$B$26</c:f>
              <c:numCache>
                <c:formatCode>0.0%</c:formatCode>
                <c:ptCount val="25"/>
                <c:pt idx="0">
                  <c:v>2.9682068538594564E-2</c:v>
                </c:pt>
                <c:pt idx="1">
                  <c:v>1.5106904471952065E-2</c:v>
                </c:pt>
                <c:pt idx="2">
                  <c:v>-3.3271008999439244E-3</c:v>
                </c:pt>
                <c:pt idx="3">
                  <c:v>2.0587218516671557E-2</c:v>
                </c:pt>
                <c:pt idx="4">
                  <c:v>2.680636642262213E-2</c:v>
                </c:pt>
                <c:pt idx="5">
                  <c:v>1.9013958931208386E-2</c:v>
                </c:pt>
                <c:pt idx="6">
                  <c:v>4.909848488369839E-3</c:v>
                </c:pt>
                <c:pt idx="7">
                  <c:v>-1.211082147820064E-2</c:v>
                </c:pt>
                <c:pt idx="8">
                  <c:v>-2.8557712120153456E-2</c:v>
                </c:pt>
                <c:pt idx="9">
                  <c:v>-3.8274057492911018E-2</c:v>
                </c:pt>
                <c:pt idx="10">
                  <c:v>-3.573220964442303E-2</c:v>
                </c:pt>
                <c:pt idx="11">
                  <c:v>-1.6833491103272258E-2</c:v>
                </c:pt>
                <c:pt idx="12">
                  <c:v>5.367964334163533E-3</c:v>
                </c:pt>
                <c:pt idx="13">
                  <c:v>-1.3299928860843746E-3</c:v>
                </c:pt>
                <c:pt idx="14">
                  <c:v>-1.7607160555005219E-2</c:v>
                </c:pt>
                <c:pt idx="15">
                  <c:v>-8.1471744105404698E-3</c:v>
                </c:pt>
                <c:pt idx="16">
                  <c:v>-1.5991008074804025E-2</c:v>
                </c:pt>
                <c:pt idx="17">
                  <c:v>-3.224246671338471E-2</c:v>
                </c:pt>
                <c:pt idx="18">
                  <c:v>-4.2476773908572851E-2</c:v>
                </c:pt>
                <c:pt idx="19">
                  <c:v>2.125036866742791E-2</c:v>
                </c:pt>
                <c:pt idx="20">
                  <c:v>-3.0947179787178869E-2</c:v>
                </c:pt>
                <c:pt idx="21">
                  <c:v>1.3959551839393347E-2</c:v>
                </c:pt>
                <c:pt idx="22">
                  <c:v>2.5561720272573751E-2</c:v>
                </c:pt>
                <c:pt idx="23">
                  <c:v>5.6392303486709761E-3</c:v>
                </c:pt>
                <c:pt idx="24">
                  <c:v>2.1110736003998598E-2</c:v>
                </c:pt>
              </c:numCache>
            </c:numRef>
          </c:val>
          <c:smooth val="0"/>
          <c:extLst>
            <c:ext xmlns:c16="http://schemas.microsoft.com/office/drawing/2014/chart" uri="{C3380CC4-5D6E-409C-BE32-E72D297353CC}">
              <c16:uniqueId val="{00000000-4256-49B5-AE09-CAF44F4759E3}"/>
            </c:ext>
          </c:extLst>
        </c:ser>
        <c:ser>
          <c:idx val="1"/>
          <c:order val="1"/>
          <c:tx>
            <c:strRef>
              <c:f>Sheet1!$C$1</c:f>
              <c:strCache>
                <c:ptCount val="1"/>
                <c:pt idx="0">
                  <c:v>Real GNP annual growth rate estimated with the EDB-EAI</c:v>
                </c:pt>
              </c:strCache>
            </c:strRef>
          </c:tx>
          <c:spPr>
            <a:ln w="38100" cap="rnd">
              <a:solidFill>
                <a:schemeClr val="accent2"/>
              </a:solidFill>
              <a:prstDash val="sysDash"/>
              <a:round/>
            </a:ln>
            <a:effectLst>
              <a:outerShdw blurRad="50800" dist="38100" dir="2700000" algn="tl" rotWithShape="0">
                <a:prstClr val="black">
                  <a:alpha val="40000"/>
                </a:prstClr>
              </a:outerShdw>
            </a:effectLst>
          </c:spPr>
          <c:marker>
            <c:symbol val="none"/>
          </c:marker>
          <c:dLbls>
            <c:dLbl>
              <c:idx val="20"/>
              <c:layout>
                <c:manualLayout>
                  <c:x val="-2.4378066872075773E-2"/>
                  <c:y val="2.2459068911677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82-4340-90CA-74F1FB7114D9}"/>
                </c:ext>
              </c:extLst>
            </c:dLbl>
            <c:dLbl>
              <c:idx val="21"/>
              <c:layout>
                <c:manualLayout>
                  <c:x val="-2.1820723496519458E-2"/>
                  <c:y val="-3.5913781002533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82-4340-90CA-74F1FB7114D9}"/>
                </c:ext>
              </c:extLst>
            </c:dLbl>
            <c:dLbl>
              <c:idx val="22"/>
              <c:layout>
                <c:manualLayout>
                  <c:x val="-2.4309502073110605E-2"/>
                  <c:y val="6.6238706347335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2E-4D03-9C99-EA03B9473675}"/>
                </c:ext>
              </c:extLst>
            </c:dLbl>
            <c:dLbl>
              <c:idx val="24"/>
              <c:layout>
                <c:manualLayout>
                  <c:x val="-6.968313743390772E-3"/>
                  <c:y val="-4.4669708489664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66-4E23-9792-9FAC73DFE4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s-P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yyyy</c:formatCode>
                <c:ptCount val="25"/>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numCache>
            </c:numRef>
          </c:cat>
          <c:val>
            <c:numRef>
              <c:f>Sheet1!$C$2:$C$26</c:f>
              <c:numCache>
                <c:formatCode>0.0%</c:formatCode>
                <c:ptCount val="25"/>
                <c:pt idx="0">
                  <c:v>2.0511865333810369E-2</c:v>
                </c:pt>
                <c:pt idx="1">
                  <c:v>9.4872886986639704E-3</c:v>
                </c:pt>
                <c:pt idx="2">
                  <c:v>-3.9004500233375912E-3</c:v>
                </c:pt>
                <c:pt idx="3">
                  <c:v>1.7440581857474293E-2</c:v>
                </c:pt>
                <c:pt idx="4">
                  <c:v>1.9872990480114979E-2</c:v>
                </c:pt>
                <c:pt idx="5">
                  <c:v>1.4488431904359583E-2</c:v>
                </c:pt>
                <c:pt idx="6">
                  <c:v>4.9376637170229056E-3</c:v>
                </c:pt>
                <c:pt idx="7">
                  <c:v>-7.246400838185234E-3</c:v>
                </c:pt>
                <c:pt idx="8">
                  <c:v>-1.4394718944901175E-2</c:v>
                </c:pt>
                <c:pt idx="9">
                  <c:v>-2.9609862898623128E-2</c:v>
                </c:pt>
                <c:pt idx="10">
                  <c:v>-3.205495734124076E-2</c:v>
                </c:pt>
                <c:pt idx="11">
                  <c:v>-1.7143216474363853E-2</c:v>
                </c:pt>
                <c:pt idx="12">
                  <c:v>1.9929662649648622E-3</c:v>
                </c:pt>
                <c:pt idx="13">
                  <c:v>7.8041197218848548E-4</c:v>
                </c:pt>
                <c:pt idx="14">
                  <c:v>-2.0388910480364883E-2</c:v>
                </c:pt>
                <c:pt idx="15">
                  <c:v>-1.1136465744113401E-2</c:v>
                </c:pt>
                <c:pt idx="16">
                  <c:v>-6.9647107145879199E-3</c:v>
                </c:pt>
                <c:pt idx="17">
                  <c:v>-1.1535922418063869E-2</c:v>
                </c:pt>
                <c:pt idx="18">
                  <c:v>-4.7263103885385363E-2</c:v>
                </c:pt>
                <c:pt idx="19">
                  <c:v>4.9952954375068137E-2</c:v>
                </c:pt>
                <c:pt idx="20">
                  <c:v>-1.7051507990887584E-2</c:v>
                </c:pt>
                <c:pt idx="21">
                  <c:v>1.3594427746460542E-2</c:v>
                </c:pt>
                <c:pt idx="22">
                  <c:v>2.0229838573911824E-2</c:v>
                </c:pt>
                <c:pt idx="23">
                  <c:v>2.1497757167418453E-2</c:v>
                </c:pt>
                <c:pt idx="24">
                  <c:v>2.5454546358895536E-2</c:v>
                </c:pt>
              </c:numCache>
            </c:numRef>
          </c:val>
          <c:smooth val="0"/>
          <c:extLst>
            <c:ext xmlns:c16="http://schemas.microsoft.com/office/drawing/2014/chart" uri="{C3380CC4-5D6E-409C-BE32-E72D297353CC}">
              <c16:uniqueId val="{00000001-4256-49B5-AE09-CAF44F4759E3}"/>
            </c:ext>
          </c:extLst>
        </c:ser>
        <c:ser>
          <c:idx val="2"/>
          <c:order val="2"/>
          <c:tx>
            <c:strRef>
              <c:f>Sheet1!$D$1</c:f>
              <c:strCache>
                <c:ptCount val="1"/>
                <c:pt idx="0">
                  <c:v>Column1</c:v>
                </c:pt>
              </c:strCache>
            </c:strRef>
          </c:tx>
          <c:spPr>
            <a:ln w="19050" cap="rnd">
              <a:solidFill>
                <a:schemeClr val="tx1"/>
              </a:solidFill>
              <a:round/>
            </a:ln>
            <a:effectLst/>
          </c:spPr>
          <c:marker>
            <c:symbol val="none"/>
          </c:marker>
          <c:cat>
            <c:numRef>
              <c:f>Sheet1!$A$2:$A$26</c:f>
              <c:numCache>
                <c:formatCode>yyyy</c:formatCode>
                <c:ptCount val="25"/>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numCache>
            </c:numRef>
          </c:cat>
          <c:val>
            <c:numRef>
              <c:f>Sheet1!$D$2:$D$26</c:f>
              <c:numCache>
                <c:formatCode>0.0%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mooth val="0"/>
          <c:extLst>
            <c:ext xmlns:c16="http://schemas.microsoft.com/office/drawing/2014/chart" uri="{C3380CC4-5D6E-409C-BE32-E72D297353CC}">
              <c16:uniqueId val="{00000002-4256-49B5-AE09-CAF44F4759E3}"/>
            </c:ext>
          </c:extLst>
        </c:ser>
        <c:dLbls>
          <c:showLegendKey val="0"/>
          <c:showVal val="0"/>
          <c:showCatName val="0"/>
          <c:showSerName val="0"/>
          <c:showPercent val="0"/>
          <c:showBubbleSize val="0"/>
        </c:dLbls>
        <c:smooth val="0"/>
        <c:axId val="1244430760"/>
        <c:axId val="1244431416"/>
      </c:lineChart>
      <c:dateAx>
        <c:axId val="1244430760"/>
        <c:scaling>
          <c:orientation val="minMax"/>
        </c:scaling>
        <c:delete val="0"/>
        <c:axPos val="b"/>
        <c:numFmt formatCode="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crossAx val="1244431416"/>
        <c:crosses val="autoZero"/>
        <c:auto val="1"/>
        <c:lblOffset val="100"/>
        <c:baseTimeUnit val="years"/>
      </c:dateAx>
      <c:valAx>
        <c:axId val="1244431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crossAx val="124443076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Value </c:v>
                </c:pt>
              </c:strCache>
            </c:strRef>
          </c:tx>
          <c:spPr>
            <a:solidFill>
              <a:srgbClr val="CAE8FF"/>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Sheet1!$A$2:$A$117</c:f>
              <c:numCache>
                <c:formatCode>[$-409]mmm\-yy;@</c:formatCode>
                <c:ptCount val="10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numCache>
            </c:numRef>
          </c:cat>
          <c:val>
            <c:numRef>
              <c:f>Sheet1!$B$2:$B$117</c:f>
              <c:numCache>
                <c:formatCode>_(* #,##0.0000_);_(* \(#,##0.0000\);_(* "-"??_);_(@_)</c:formatCode>
                <c:ptCount val="104"/>
                <c:pt idx="0">
                  <c:v>121.39516141624848</c:v>
                </c:pt>
                <c:pt idx="1">
                  <c:v>121.74039152770597</c:v>
                </c:pt>
                <c:pt idx="2">
                  <c:v>121.15090867067029</c:v>
                </c:pt>
                <c:pt idx="3">
                  <c:v>121.25094992447735</c:v>
                </c:pt>
                <c:pt idx="4">
                  <c:v>120.98166318726726</c:v>
                </c:pt>
                <c:pt idx="5">
                  <c:v>121.08097848954394</c:v>
                </c:pt>
                <c:pt idx="6">
                  <c:v>120.82392085396033</c:v>
                </c:pt>
                <c:pt idx="7">
                  <c:v>120.82326905836062</c:v>
                </c:pt>
                <c:pt idx="8">
                  <c:v>113.91261694585829</c:v>
                </c:pt>
                <c:pt idx="9">
                  <c:v>101.74881243438341</c:v>
                </c:pt>
                <c:pt idx="10">
                  <c:v>95.937991908695537</c:v>
                </c:pt>
                <c:pt idx="11">
                  <c:v>100.82819759814271</c:v>
                </c:pt>
                <c:pt idx="12">
                  <c:v>112.58546515410062</c:v>
                </c:pt>
                <c:pt idx="13">
                  <c:v>117.63711308181799</c:v>
                </c:pt>
                <c:pt idx="14">
                  <c:v>119.32074889391504</c:v>
                </c:pt>
                <c:pt idx="15">
                  <c:v>120.19747874340146</c:v>
                </c:pt>
                <c:pt idx="16">
                  <c:v>120.95024696636689</c:v>
                </c:pt>
                <c:pt idx="17">
                  <c:v>122.06863533082306</c:v>
                </c:pt>
                <c:pt idx="18">
                  <c:v>122.40130288485869</c:v>
                </c:pt>
                <c:pt idx="19">
                  <c:v>122.38994785836769</c:v>
                </c:pt>
                <c:pt idx="20">
                  <c:v>121.59873917777203</c:v>
                </c:pt>
                <c:pt idx="21">
                  <c:v>120.90973295704424</c:v>
                </c:pt>
                <c:pt idx="22">
                  <c:v>121.16929183681812</c:v>
                </c:pt>
                <c:pt idx="23">
                  <c:v>120.87064504896148</c:v>
                </c:pt>
                <c:pt idx="24">
                  <c:v>120.90045183878885</c:v>
                </c:pt>
                <c:pt idx="25">
                  <c:v>120.36287008039574</c:v>
                </c:pt>
                <c:pt idx="26">
                  <c:v>120.84582871909693</c:v>
                </c:pt>
                <c:pt idx="27">
                  <c:v>120.57278563838601</c:v>
                </c:pt>
                <c:pt idx="28">
                  <c:v>120.3370351234193</c:v>
                </c:pt>
                <c:pt idx="29">
                  <c:v>119.65577583053562</c:v>
                </c:pt>
                <c:pt idx="30">
                  <c:v>119.14900666407921</c:v>
                </c:pt>
                <c:pt idx="31">
                  <c:v>118.51477627193719</c:v>
                </c:pt>
                <c:pt idx="32">
                  <c:v>118.32260878708801</c:v>
                </c:pt>
                <c:pt idx="33">
                  <c:v>119.07183071437434</c:v>
                </c:pt>
                <c:pt idx="34">
                  <c:v>120.55961222609723</c:v>
                </c:pt>
                <c:pt idx="35">
                  <c:v>121.63563218319531</c:v>
                </c:pt>
                <c:pt idx="36">
                  <c:v>121.08688512828091</c:v>
                </c:pt>
                <c:pt idx="37">
                  <c:v>120.91539478203221</c:v>
                </c:pt>
                <c:pt idx="38">
                  <c:v>118.39759711262279</c:v>
                </c:pt>
                <c:pt idx="39">
                  <c:v>113.40495116331412</c:v>
                </c:pt>
                <c:pt idx="40">
                  <c:v>110.13472581179404</c:v>
                </c:pt>
                <c:pt idx="41">
                  <c:v>110.50639942076482</c:v>
                </c:pt>
                <c:pt idx="42">
                  <c:v>115.25163627338777</c:v>
                </c:pt>
                <c:pt idx="43">
                  <c:v>117.87612966597493</c:v>
                </c:pt>
                <c:pt idx="44">
                  <c:v>118.96886638786037</c:v>
                </c:pt>
                <c:pt idx="45">
                  <c:v>119.13788544338178</c:v>
                </c:pt>
                <c:pt idx="46">
                  <c:v>118.68437268001038</c:v>
                </c:pt>
                <c:pt idx="47">
                  <c:v>119.44052451701226</c:v>
                </c:pt>
                <c:pt idx="48">
                  <c:v>120.40708045583311</c:v>
                </c:pt>
                <c:pt idx="49">
                  <c:v>121.17931660971567</c:v>
                </c:pt>
                <c:pt idx="50">
                  <c:v>120.57352356323399</c:v>
                </c:pt>
                <c:pt idx="51">
                  <c:v>120.11008539993372</c:v>
                </c:pt>
                <c:pt idx="52">
                  <c:v>119.93588676572544</c:v>
                </c:pt>
                <c:pt idx="53">
                  <c:v>119.10309321817162</c:v>
                </c:pt>
                <c:pt idx="54">
                  <c:v>118.43093780110951</c:v>
                </c:pt>
                <c:pt idx="55">
                  <c:v>117.66651242273075</c:v>
                </c:pt>
                <c:pt idx="56">
                  <c:v>118.49396399018401</c:v>
                </c:pt>
                <c:pt idx="57">
                  <c:v>119.40637834444324</c:v>
                </c:pt>
                <c:pt idx="58">
                  <c:v>121.48055831022175</c:v>
                </c:pt>
                <c:pt idx="59">
                  <c:v>122.90727230516637</c:v>
                </c:pt>
                <c:pt idx="60">
                  <c:v>124.26351868087993</c:v>
                </c:pt>
                <c:pt idx="61">
                  <c:v>123.87659676862602</c:v>
                </c:pt>
                <c:pt idx="62">
                  <c:v>124.25860008222138</c:v>
                </c:pt>
                <c:pt idx="63">
                  <c:v>123.73732959869837</c:v>
                </c:pt>
                <c:pt idx="64">
                  <c:v>124.25132189083354</c:v>
                </c:pt>
                <c:pt idx="65">
                  <c:v>123.88221444349931</c:v>
                </c:pt>
                <c:pt idx="66">
                  <c:v>123.8308377820354</c:v>
                </c:pt>
                <c:pt idx="67">
                  <c:v>124.0169991400963</c:v>
                </c:pt>
                <c:pt idx="68">
                  <c:v>122.28147862412834</c:v>
                </c:pt>
                <c:pt idx="69">
                  <c:v>122.62460866175422</c:v>
                </c:pt>
                <c:pt idx="70">
                  <c:v>122.41267523743609</c:v>
                </c:pt>
                <c:pt idx="71">
                  <c:v>124.63219560334305</c:v>
                </c:pt>
                <c:pt idx="72">
                  <c:v>124.9056991738971</c:v>
                </c:pt>
                <c:pt idx="73">
                  <c:v>125.64368157501458</c:v>
                </c:pt>
                <c:pt idx="74">
                  <c:v>126.30365026902511</c:v>
                </c:pt>
                <c:pt idx="75">
                  <c:v>127.08706247814469</c:v>
                </c:pt>
                <c:pt idx="76">
                  <c:v>127.04923560884767</c:v>
                </c:pt>
                <c:pt idx="77">
                  <c:v>127.06235834491095</c:v>
                </c:pt>
                <c:pt idx="78">
                  <c:v>127.27912699528105</c:v>
                </c:pt>
                <c:pt idx="79">
                  <c:v>128.03928412511956</c:v>
                </c:pt>
                <c:pt idx="80">
                  <c:v>128.84217333583908</c:v>
                </c:pt>
                <c:pt idx="81">
                  <c:v>128.95429081130158</c:v>
                </c:pt>
                <c:pt idx="82">
                  <c:v>128.94267907608449</c:v>
                </c:pt>
                <c:pt idx="83">
                  <c:v>128.43017732412659</c:v>
                </c:pt>
                <c:pt idx="84">
                  <c:v>128.87369191571554</c:v>
                </c:pt>
                <c:pt idx="85">
                  <c:v>128.64991815335767</c:v>
                </c:pt>
                <c:pt idx="86">
                  <c:v>128.86607632054441</c:v>
                </c:pt>
                <c:pt idx="87">
                  <c:v>128.33375858468995</c:v>
                </c:pt>
                <c:pt idx="88">
                  <c:v>128.42021745993856</c:v>
                </c:pt>
                <c:pt idx="89">
                  <c:v>128.22936375084427</c:v>
                </c:pt>
                <c:pt idx="90">
                  <c:v>128.4602662012984</c:v>
                </c:pt>
                <c:pt idx="91">
                  <c:v>128.24728906601737</c:v>
                </c:pt>
                <c:pt idx="92">
                  <c:v>127.95075623689553</c:v>
                </c:pt>
                <c:pt idx="93">
                  <c:v>127.63364649608941</c:v>
                </c:pt>
                <c:pt idx="94">
                  <c:v>127.12319951608362</c:v>
                </c:pt>
                <c:pt idx="95">
                  <c:v>126.67704404849776</c:v>
                </c:pt>
                <c:pt idx="96">
                  <c:v>126.8263393164746</c:v>
                </c:pt>
                <c:pt idx="97">
                  <c:v>127.62343779754049</c:v>
                </c:pt>
                <c:pt idx="98">
                  <c:v>128.36579816713711</c:v>
                </c:pt>
                <c:pt idx="99">
                  <c:v>127.80691296701899</c:v>
                </c:pt>
                <c:pt idx="100">
                  <c:v>127.42781064654692</c:v>
                </c:pt>
                <c:pt idx="101">
                  <c:v>127.11112481651264</c:v>
                </c:pt>
                <c:pt idx="102">
                  <c:v>127.62513944259445</c:v>
                </c:pt>
                <c:pt idx="103">
                  <c:v>128.23883083552678</c:v>
                </c:pt>
              </c:numCache>
            </c:numRef>
          </c:val>
          <c:extLst>
            <c:ext xmlns:c16="http://schemas.microsoft.com/office/drawing/2014/chart" uri="{C3380CC4-5D6E-409C-BE32-E72D297353CC}">
              <c16:uniqueId val="{00000000-9BAF-4166-91DC-3DCD9F2AD047}"/>
            </c:ext>
          </c:extLst>
        </c:ser>
        <c:dLbls>
          <c:showLegendKey val="0"/>
          <c:showVal val="0"/>
          <c:showCatName val="0"/>
          <c:showSerName val="0"/>
          <c:showPercent val="0"/>
          <c:showBubbleSize val="0"/>
        </c:dLbls>
        <c:gapWidth val="27"/>
        <c:axId val="1175739808"/>
        <c:axId val="1175738168"/>
      </c:barChart>
      <c:lineChart>
        <c:grouping val="standard"/>
        <c:varyColors val="0"/>
        <c:ser>
          <c:idx val="1"/>
          <c:order val="1"/>
          <c:tx>
            <c:strRef>
              <c:f>Sheet1!$C$1</c:f>
              <c:strCache>
                <c:ptCount val="1"/>
                <c:pt idx="0">
                  <c:v>Year-over-year percent change</c:v>
                </c:pt>
              </c:strCache>
            </c:strRef>
          </c:tx>
          <c:spPr>
            <a:ln w="28575" cap="rnd">
              <a:solidFill>
                <a:srgbClr val="E5BC44"/>
              </a:solidFill>
              <a:round/>
            </a:ln>
            <a:effectLst/>
          </c:spPr>
          <c:marker>
            <c:symbol val="none"/>
          </c:marker>
          <c:dLbls>
            <c:dLbl>
              <c:idx val="0"/>
              <c:layout>
                <c:manualLayout>
                  <c:x val="-2.8001255277872873E-2"/>
                  <c:y val="2.8191204639706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D-4A31-9E1F-BBD48A043CD6}"/>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2D-4A31-9E1F-BBD48A043CD6}"/>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0B-4CEB-9FC7-24A58540FED7}"/>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2D-4A31-9E1F-BBD48A043CD6}"/>
                </c:ext>
              </c:extLst>
            </c:dLbl>
            <c:dLbl>
              <c:idx val="5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2D-4A31-9E1F-BBD48A043CD6}"/>
                </c:ext>
              </c:extLst>
            </c:dLbl>
            <c:dLbl>
              <c:idx val="61"/>
              <c:delete val="1"/>
              <c:extLst>
                <c:ext xmlns:c15="http://schemas.microsoft.com/office/drawing/2012/chart" uri="{CE6537A1-D6FC-4f65-9D91-7224C49458BB}"/>
                <c:ext xmlns:c16="http://schemas.microsoft.com/office/drawing/2014/chart" uri="{C3380CC4-5D6E-409C-BE32-E72D297353CC}">
                  <c16:uniqueId val="{00000004-B52D-4A31-9E1F-BBD48A043CD6}"/>
                </c:ext>
              </c:extLst>
            </c:dLbl>
            <c:dLbl>
              <c:idx val="6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2D-4A31-9E1F-BBD48A043CD6}"/>
                </c:ext>
              </c:extLst>
            </c:dLbl>
            <c:dLbl>
              <c:idx val="8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2D-4A31-9E1F-BBD48A043CD6}"/>
                </c:ext>
              </c:extLst>
            </c:dLbl>
            <c:dLbl>
              <c:idx val="89"/>
              <c:delete val="1"/>
              <c:extLst>
                <c:ext xmlns:c15="http://schemas.microsoft.com/office/drawing/2012/chart" uri="{CE6537A1-D6FC-4f65-9D91-7224C49458BB}"/>
                <c:ext xmlns:c16="http://schemas.microsoft.com/office/drawing/2014/chart" uri="{C3380CC4-5D6E-409C-BE32-E72D297353CC}">
                  <c16:uniqueId val="{00000007-B52D-4A31-9E1F-BBD48A043CD6}"/>
                </c:ext>
              </c:extLst>
            </c:dLbl>
            <c:dLbl>
              <c:idx val="90"/>
              <c:delete val="1"/>
              <c:extLst>
                <c:ext xmlns:c15="http://schemas.microsoft.com/office/drawing/2012/chart" uri="{CE6537A1-D6FC-4f65-9D91-7224C49458BB}"/>
                <c:ext xmlns:c16="http://schemas.microsoft.com/office/drawing/2014/chart" uri="{C3380CC4-5D6E-409C-BE32-E72D297353CC}">
                  <c16:uniqueId val="{00000008-B52D-4A31-9E1F-BBD48A043CD6}"/>
                </c:ext>
              </c:extLst>
            </c:dLbl>
            <c:dLbl>
              <c:idx val="91"/>
              <c:delete val="1"/>
              <c:extLst>
                <c:ext xmlns:c15="http://schemas.microsoft.com/office/drawing/2012/chart" uri="{CE6537A1-D6FC-4f65-9D91-7224C49458BB}"/>
                <c:ext xmlns:c16="http://schemas.microsoft.com/office/drawing/2014/chart" uri="{C3380CC4-5D6E-409C-BE32-E72D297353CC}">
                  <c16:uniqueId val="{00000009-B52D-4A31-9E1F-BBD48A043CD6}"/>
                </c:ext>
              </c:extLst>
            </c:dLbl>
            <c:dLbl>
              <c:idx val="92"/>
              <c:delete val="1"/>
              <c:extLst>
                <c:ext xmlns:c15="http://schemas.microsoft.com/office/drawing/2012/chart" uri="{CE6537A1-D6FC-4f65-9D91-7224C49458BB}"/>
                <c:ext xmlns:c16="http://schemas.microsoft.com/office/drawing/2014/chart" uri="{C3380CC4-5D6E-409C-BE32-E72D297353CC}">
                  <c16:uniqueId val="{00000003-C2C3-44A2-8336-CDF0A3CE2533}"/>
                </c:ext>
              </c:extLst>
            </c:dLbl>
            <c:dLbl>
              <c:idx val="94"/>
              <c:delete val="1"/>
              <c:extLst>
                <c:ext xmlns:c15="http://schemas.microsoft.com/office/drawing/2012/chart" uri="{CE6537A1-D6FC-4f65-9D91-7224C49458BB}"/>
                <c:ext xmlns:c16="http://schemas.microsoft.com/office/drawing/2014/chart" uri="{C3380CC4-5D6E-409C-BE32-E72D297353CC}">
                  <c16:uniqueId val="{0000000A-B52D-4A31-9E1F-BBD48A043CD6}"/>
                </c:ext>
              </c:extLst>
            </c:dLbl>
            <c:dLbl>
              <c:idx val="97"/>
              <c:delete val="1"/>
              <c:extLst>
                <c:ext xmlns:c15="http://schemas.microsoft.com/office/drawing/2012/chart" uri="{CE6537A1-D6FC-4f65-9D91-7224C49458BB}"/>
                <c:ext xmlns:c16="http://schemas.microsoft.com/office/drawing/2014/chart" uri="{C3380CC4-5D6E-409C-BE32-E72D297353CC}">
                  <c16:uniqueId val="{00000000-3FEE-40C5-B46B-98A03FBAF808}"/>
                </c:ext>
              </c:extLst>
            </c:dLbl>
            <c:dLbl>
              <c:idx val="98"/>
              <c:delete val="1"/>
              <c:extLst>
                <c:ext xmlns:c15="http://schemas.microsoft.com/office/drawing/2012/chart" uri="{CE6537A1-D6FC-4f65-9D91-7224C49458BB}"/>
                <c:ext xmlns:c16="http://schemas.microsoft.com/office/drawing/2014/chart" uri="{C3380CC4-5D6E-409C-BE32-E72D297353CC}">
                  <c16:uniqueId val="{00000000-09DA-4D73-BB21-5AD28C473B30}"/>
                </c:ext>
              </c:extLst>
            </c:dLbl>
            <c:dLbl>
              <c:idx val="101"/>
              <c:delete val="1"/>
              <c:extLst>
                <c:ext xmlns:c15="http://schemas.microsoft.com/office/drawing/2012/chart" uri="{CE6537A1-D6FC-4f65-9D91-7224C49458BB}"/>
                <c:ext xmlns:c16="http://schemas.microsoft.com/office/drawing/2014/chart" uri="{C3380CC4-5D6E-409C-BE32-E72D297353CC}">
                  <c16:uniqueId val="{00000000-ABAC-423A-95E5-5B5726465C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Sheet1!$A$2:$A$117</c:f>
              <c:numCache>
                <c:formatCode>[$-409]mmm\-yy;@</c:formatCode>
                <c:ptCount val="10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numCache>
            </c:numRef>
          </c:cat>
          <c:val>
            <c:numRef>
              <c:f>Sheet1!$C$2:$C$117</c:f>
              <c:numCache>
                <c:formatCode>0.0%</c:formatCode>
                <c:ptCount val="104"/>
                <c:pt idx="0">
                  <c:v>-2.9109248575345803E-2</c:v>
                </c:pt>
                <c:pt idx="1">
                  <c:v>-2.3400808346239921E-2</c:v>
                </c:pt>
                <c:pt idx="2">
                  <c:v>-2.7270129536832832E-2</c:v>
                </c:pt>
                <c:pt idx="3">
                  <c:v>-2.4046365624664223E-2</c:v>
                </c:pt>
                <c:pt idx="4">
                  <c:v>-2.6078426715525405E-2</c:v>
                </c:pt>
                <c:pt idx="5">
                  <c:v>-2.2983161211005299E-2</c:v>
                </c:pt>
                <c:pt idx="6">
                  <c:v>-2.4927679716031825E-2</c:v>
                </c:pt>
                <c:pt idx="7">
                  <c:v>-2.2782971956402887E-2</c:v>
                </c:pt>
                <c:pt idx="8">
                  <c:v>-7.7622209614692794E-2</c:v>
                </c:pt>
                <c:pt idx="9">
                  <c:v>-0.17572685720429626</c:v>
                </c:pt>
                <c:pt idx="10">
                  <c:v>-0.21755837283450907</c:v>
                </c:pt>
                <c:pt idx="11">
                  <c:v>-0.17662402319185388</c:v>
                </c:pt>
                <c:pt idx="12">
                  <c:v>-7.2570406920425268E-2</c:v>
                </c:pt>
                <c:pt idx="13">
                  <c:v>-3.3705152368876279E-2</c:v>
                </c:pt>
                <c:pt idx="14">
                  <c:v>-1.5106446966322462E-2</c:v>
                </c:pt>
                <c:pt idx="15">
                  <c:v>-8.688354043676072E-3</c:v>
                </c:pt>
                <c:pt idx="16">
                  <c:v>-2.5967754180844516E-4</c:v>
                </c:pt>
                <c:pt idx="17">
                  <c:v>8.1569942165971021E-3</c:v>
                </c:pt>
                <c:pt idx="18">
                  <c:v>1.3055213071631266E-2</c:v>
                </c:pt>
                <c:pt idx="19">
                  <c:v>1.2966697658630011E-2</c:v>
                </c:pt>
                <c:pt idx="20">
                  <c:v>6.7473844759153412E-2</c:v>
                </c:pt>
                <c:pt idx="21">
                  <c:v>0.18831591312200802</c:v>
                </c:pt>
                <c:pt idx="22">
                  <c:v>0.26299591461258931</c:v>
                </c:pt>
                <c:pt idx="23">
                  <c:v>0.19877819824469389</c:v>
                </c:pt>
                <c:pt idx="24">
                  <c:v>7.3854885915399127E-2</c:v>
                </c:pt>
                <c:pt idx="25">
                  <c:v>2.3170893327532971E-2</c:v>
                </c:pt>
                <c:pt idx="26">
                  <c:v>1.2781346407218841E-2</c:v>
                </c:pt>
                <c:pt idx="27">
                  <c:v>3.1224190299843357E-3</c:v>
                </c:pt>
                <c:pt idx="28">
                  <c:v>-5.0699511437798384E-3</c:v>
                </c:pt>
                <c:pt idx="29">
                  <c:v>-1.9766416604463988E-2</c:v>
                </c:pt>
                <c:pt idx="30">
                  <c:v>-2.6570764723304219E-2</c:v>
                </c:pt>
                <c:pt idx="31">
                  <c:v>-3.166249887543815E-2</c:v>
                </c:pt>
                <c:pt idx="32">
                  <c:v>-2.6942141117881624E-2</c:v>
                </c:pt>
                <c:pt idx="33">
                  <c:v>-1.5200614522263955E-2</c:v>
                </c:pt>
                <c:pt idx="34">
                  <c:v>-5.0316346780499011E-3</c:v>
                </c:pt>
                <c:pt idx="35">
                  <c:v>6.3289737051039907E-3</c:v>
                </c:pt>
                <c:pt idx="36">
                  <c:v>1.5420396421732541E-3</c:v>
                </c:pt>
                <c:pt idx="37">
                  <c:v>4.5904912475700499E-3</c:v>
                </c:pt>
                <c:pt idx="38">
                  <c:v>-2.0259132089407772E-2</c:v>
                </c:pt>
                <c:pt idx="39">
                  <c:v>-5.9448195022790529E-2</c:v>
                </c:pt>
                <c:pt idx="40">
                  <c:v>-8.4781125786933642E-2</c:v>
                </c:pt>
                <c:pt idx="41">
                  <c:v>-7.6464143467079637E-2</c:v>
                </c:pt>
                <c:pt idx="42">
                  <c:v>-3.2710053569136477E-2</c:v>
                </c:pt>
                <c:pt idx="43">
                  <c:v>-5.3887508887234814E-3</c:v>
                </c:pt>
                <c:pt idx="44">
                  <c:v>5.4618268427062411E-3</c:v>
                </c:pt>
                <c:pt idx="45">
                  <c:v>5.5474690034684748E-4</c:v>
                </c:pt>
                <c:pt idx="46">
                  <c:v>-1.5554459005475474E-2</c:v>
                </c:pt>
                <c:pt idx="47">
                  <c:v>-1.8046584103554419E-2</c:v>
                </c:pt>
                <c:pt idx="48">
                  <c:v>-5.6141891149286138E-3</c:v>
                </c:pt>
                <c:pt idx="49">
                  <c:v>2.1826983086745688E-3</c:v>
                </c:pt>
                <c:pt idx="50">
                  <c:v>1.8378130162062467E-2</c:v>
                </c:pt>
                <c:pt idx="51">
                  <c:v>5.9125586386114204E-2</c:v>
                </c:pt>
                <c:pt idx="52">
                  <c:v>8.8992467014266774E-2</c:v>
                </c:pt>
                <c:pt idx="53">
                  <c:v>7.7793628626646072E-2</c:v>
                </c:pt>
                <c:pt idx="54">
                  <c:v>2.7585738741098043E-2</c:v>
                </c:pt>
                <c:pt idx="55">
                  <c:v>-1.7782840668265631E-3</c:v>
                </c:pt>
                <c:pt idx="56">
                  <c:v>-3.991820819138403E-3</c:v>
                </c:pt>
                <c:pt idx="57">
                  <c:v>2.2536315804351226E-3</c:v>
                </c:pt>
                <c:pt idx="58">
                  <c:v>2.3559846735258683E-2</c:v>
                </c:pt>
                <c:pt idx="59">
                  <c:v>2.9024887509266906E-2</c:v>
                </c:pt>
                <c:pt idx="60">
                  <c:v>3.2028334300999939E-2</c:v>
                </c:pt>
                <c:pt idx="61">
                  <c:v>2.225858532935554E-2</c:v>
                </c:pt>
                <c:pt idx="62">
                  <c:v>3.0562899798269427E-2</c:v>
                </c:pt>
                <c:pt idx="63">
                  <c:v>3.0199330777985089E-2</c:v>
                </c:pt>
                <c:pt idx="64">
                  <c:v>3.5981183292850272E-2</c:v>
                </c:pt>
                <c:pt idx="65">
                  <c:v>4.012592029472617E-2</c:v>
                </c:pt>
                <c:pt idx="66">
                  <c:v>4.5595349333418023E-2</c:v>
                </c:pt>
                <c:pt idx="67">
                  <c:v>5.3970212821050412E-2</c:v>
                </c:pt>
                <c:pt idx="68">
                  <c:v>3.1963776941904776E-2</c:v>
                </c:pt>
                <c:pt idx="69">
                  <c:v>2.695191297090993E-2</c:v>
                </c:pt>
                <c:pt idx="70">
                  <c:v>7.6729720391472966E-3</c:v>
                </c:pt>
                <c:pt idx="71">
                  <c:v>1.4034346917193519E-2</c:v>
                </c:pt>
                <c:pt idx="72">
                  <c:v>5.167892393795448E-3</c:v>
                </c:pt>
                <c:pt idx="73">
                  <c:v>1.4264880150760773E-2</c:v>
                </c:pt>
                <c:pt idx="74">
                  <c:v>1.6458017275669645E-2</c:v>
                </c:pt>
                <c:pt idx="75">
                  <c:v>2.707132027424608E-2</c:v>
                </c:pt>
                <c:pt idx="76">
                  <c:v>2.2518180695673795E-2</c:v>
                </c:pt>
                <c:pt idx="77">
                  <c:v>2.5670705966126084E-2</c:v>
                </c:pt>
                <c:pt idx="78">
                  <c:v>2.7846772863761471E-2</c:v>
                </c:pt>
                <c:pt idx="79">
                  <c:v>3.2433335856477896E-2</c:v>
                </c:pt>
                <c:pt idx="80">
                  <c:v>5.3652399247454019E-2</c:v>
                </c:pt>
                <c:pt idx="81">
                  <c:v>5.1618367786249619E-2</c:v>
                </c:pt>
                <c:pt idx="82">
                  <c:v>5.3344180461562196E-2</c:v>
                </c:pt>
                <c:pt idx="83">
                  <c:v>3.0473520123733389E-2</c:v>
                </c:pt>
                <c:pt idx="84">
                  <c:v>3.1767907854181265E-2</c:v>
                </c:pt>
                <c:pt idx="85">
                  <c:v>2.3926683305186769E-2</c:v>
                </c:pt>
                <c:pt idx="86">
                  <c:v>2.02878226089378E-2</c:v>
                </c:pt>
                <c:pt idx="87">
                  <c:v>9.8097798645684353E-3</c:v>
                </c:pt>
                <c:pt idx="88">
                  <c:v>1.0790949229413593E-2</c:v>
                </c:pt>
                <c:pt idx="89">
                  <c:v>9.184509253051143E-3</c:v>
                </c:pt>
                <c:pt idx="90">
                  <c:v>9.2799128490341776E-3</c:v>
                </c:pt>
                <c:pt idx="91">
                  <c:v>1.6245400176913005E-3</c:v>
                </c:pt>
                <c:pt idx="92">
                  <c:v>-6.9186748085969807E-3</c:v>
                </c:pt>
                <c:pt idx="93">
                  <c:v>-1.024118163810972E-2</c:v>
                </c:pt>
                <c:pt idx="94">
                  <c:v>-1.4110762805907395E-2</c:v>
                </c:pt>
                <c:pt idx="95">
                  <c:v>-1.3650477731603106E-2</c:v>
                </c:pt>
                <c:pt idx="96">
                  <c:v>-1.5886505374424487E-2</c:v>
                </c:pt>
                <c:pt idx="97">
                  <c:v>-7.9788652068442101E-3</c:v>
                </c:pt>
                <c:pt idx="98">
                  <c:v>-3.8821555500990756E-3</c:v>
                </c:pt>
                <c:pt idx="99">
                  <c:v>-4.1052769238678621E-3</c:v>
                </c:pt>
                <c:pt idx="100">
                  <c:v>-7.7278082300493711E-3</c:v>
                </c:pt>
                <c:pt idx="101">
                  <c:v>-8.7206151666198162E-3</c:v>
                </c:pt>
                <c:pt idx="102">
                  <c:v>-6.5010511296567097E-3</c:v>
                </c:pt>
                <c:pt idx="103">
                  <c:v>-6.5952509033073703E-5</c:v>
                </c:pt>
              </c:numCache>
            </c:numRef>
          </c:val>
          <c:smooth val="0"/>
          <c:extLst>
            <c:ext xmlns:c16="http://schemas.microsoft.com/office/drawing/2014/chart" uri="{C3380CC4-5D6E-409C-BE32-E72D297353CC}">
              <c16:uniqueId val="{00000001-9BAF-4166-91DC-3DCD9F2AD047}"/>
            </c:ext>
          </c:extLst>
        </c:ser>
        <c:ser>
          <c:idx val="2"/>
          <c:order val="2"/>
          <c:tx>
            <c:strRef>
              <c:f>Sheet1!$D$1</c:f>
              <c:strCache>
                <c:ptCount val="1"/>
                <c:pt idx="0">
                  <c:v>Month-over-month percent change </c:v>
                </c:pt>
              </c:strCache>
            </c:strRef>
          </c:tx>
          <c:spPr>
            <a:ln w="28575" cap="rnd">
              <a:solidFill>
                <a:srgbClr val="002C50"/>
              </a:solidFill>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2D-4A31-9E1F-BBD48A043CD6}"/>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52D-4A31-9E1F-BBD48A043CD6}"/>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2D-4A31-9E1F-BBD48A043CD6}"/>
                </c:ext>
              </c:extLst>
            </c:dLbl>
            <c:dLbl>
              <c:idx val="4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2D-4A31-9E1F-BBD48A043CD6}"/>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52D-4A31-9E1F-BBD48A043CD6}"/>
                </c:ext>
              </c:extLst>
            </c:dLbl>
            <c:dLbl>
              <c:idx val="60"/>
              <c:delete val="1"/>
              <c:extLst>
                <c:ext xmlns:c15="http://schemas.microsoft.com/office/drawing/2012/chart" uri="{CE6537A1-D6FC-4f65-9D91-7224C49458BB}"/>
                <c:ext xmlns:c16="http://schemas.microsoft.com/office/drawing/2014/chart" uri="{C3380CC4-5D6E-409C-BE32-E72D297353CC}">
                  <c16:uniqueId val="{00000010-B52D-4A31-9E1F-BBD48A043CD6}"/>
                </c:ext>
              </c:extLst>
            </c:dLbl>
            <c:dLbl>
              <c:idx val="61"/>
              <c:delete val="1"/>
              <c:extLst>
                <c:ext xmlns:c15="http://schemas.microsoft.com/office/drawing/2012/chart" uri="{CE6537A1-D6FC-4f65-9D91-7224C49458BB}"/>
                <c:ext xmlns:c16="http://schemas.microsoft.com/office/drawing/2014/chart" uri="{C3380CC4-5D6E-409C-BE32-E72D297353CC}">
                  <c16:uniqueId val="{00000011-B52D-4A31-9E1F-BBD48A043CD6}"/>
                </c:ext>
              </c:extLst>
            </c:dLbl>
            <c:dLbl>
              <c:idx val="8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52D-4A31-9E1F-BBD48A043CD6}"/>
                </c:ext>
              </c:extLst>
            </c:dLbl>
            <c:dLbl>
              <c:idx val="86"/>
              <c:delete val="1"/>
              <c:extLst>
                <c:ext xmlns:c15="http://schemas.microsoft.com/office/drawing/2012/chart" uri="{CE6537A1-D6FC-4f65-9D91-7224C49458BB}"/>
                <c:ext xmlns:c16="http://schemas.microsoft.com/office/drawing/2014/chart" uri="{C3380CC4-5D6E-409C-BE32-E72D297353CC}">
                  <c16:uniqueId val="{00000013-B52D-4A31-9E1F-BBD48A043CD6}"/>
                </c:ext>
              </c:extLst>
            </c:dLbl>
            <c:dLbl>
              <c:idx val="91"/>
              <c:delete val="1"/>
              <c:extLst>
                <c:ext xmlns:c15="http://schemas.microsoft.com/office/drawing/2012/chart" uri="{CE6537A1-D6FC-4f65-9D91-7224C49458BB}"/>
                <c:ext xmlns:c16="http://schemas.microsoft.com/office/drawing/2014/chart" uri="{C3380CC4-5D6E-409C-BE32-E72D297353CC}">
                  <c16:uniqueId val="{00000014-B52D-4A31-9E1F-BBD48A043CD6}"/>
                </c:ext>
              </c:extLst>
            </c:dLbl>
            <c:dLbl>
              <c:idx val="97"/>
              <c:delete val="1"/>
              <c:extLst>
                <c:ext xmlns:c15="http://schemas.microsoft.com/office/drawing/2012/chart" uri="{CE6537A1-D6FC-4f65-9D91-7224C49458BB}"/>
                <c:ext xmlns:c16="http://schemas.microsoft.com/office/drawing/2014/chart" uri="{C3380CC4-5D6E-409C-BE32-E72D297353CC}">
                  <c16:uniqueId val="{00000001-3FEE-40C5-B46B-98A03FBAF808}"/>
                </c:ext>
              </c:extLst>
            </c:dLbl>
            <c:dLbl>
              <c:idx val="101"/>
              <c:delete val="1"/>
              <c:extLst>
                <c:ext xmlns:c15="http://schemas.microsoft.com/office/drawing/2012/chart" uri="{CE6537A1-D6FC-4f65-9D91-7224C49458BB}"/>
                <c:ext xmlns:c16="http://schemas.microsoft.com/office/drawing/2014/chart" uri="{C3380CC4-5D6E-409C-BE32-E72D297353CC}">
                  <c16:uniqueId val="{00000001-ABAC-423A-95E5-5B5726465C8F}"/>
                </c:ext>
              </c:extLst>
            </c:dLbl>
            <c:dLbl>
              <c:idx val="103"/>
              <c:layout>
                <c:manualLayout>
                  <c:x val="-2.4580337783863974E-2"/>
                  <c:y val="-5.2620136071942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E5-42F4-B145-0A0A878B4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C50"/>
                    </a:solidFill>
                    <a:latin typeface="+mn-lt"/>
                    <a:ea typeface="+mn-ea"/>
                    <a:cs typeface="+mn-cs"/>
                  </a:defRPr>
                </a:pPr>
                <a:endParaRPr lang="es-P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Sheet1!$A$2:$A$117</c:f>
              <c:numCache>
                <c:formatCode>[$-409]mmm\-yy;@</c:formatCode>
                <c:ptCount val="10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numCache>
            </c:numRef>
          </c:cat>
          <c:val>
            <c:numRef>
              <c:f>Sheet1!$D$2:$D$117</c:f>
              <c:numCache>
                <c:formatCode>0.0%</c:formatCode>
                <c:ptCount val="104"/>
                <c:pt idx="0">
                  <c:v>-8.6715622026812822E-3</c:v>
                </c:pt>
                <c:pt idx="1">
                  <c:v>2.8438539677353436E-3</c:v>
                </c:pt>
                <c:pt idx="2">
                  <c:v>-4.8421304518436736E-3</c:v>
                </c:pt>
                <c:pt idx="3">
                  <c:v>8.2575735423495722E-4</c:v>
                </c:pt>
                <c:pt idx="4">
                  <c:v>-2.2209041444856137E-3</c:v>
                </c:pt>
                <c:pt idx="5">
                  <c:v>8.209120263369396E-4</c:v>
                </c:pt>
                <c:pt idx="6">
                  <c:v>-2.1230224498541839E-3</c:v>
                </c:pt>
                <c:pt idx="7">
                  <c:v>-5.3945906994812276E-6</c:v>
                </c:pt>
                <c:pt idx="8">
                  <c:v>-5.7196367606676124E-2</c:v>
                </c:pt>
                <c:pt idx="9">
                  <c:v>-0.1067818898169659</c:v>
                </c:pt>
                <c:pt idx="10">
                  <c:v>-5.7109467783078127E-2</c:v>
                </c:pt>
                <c:pt idx="11">
                  <c:v>5.0972566677247144E-2</c:v>
                </c:pt>
                <c:pt idx="12">
                  <c:v>0.11660693968583336</c:v>
                </c:pt>
                <c:pt idx="13">
                  <c:v>4.4869450250997867E-2</c:v>
                </c:pt>
                <c:pt idx="14">
                  <c:v>1.4312114331861192E-2</c:v>
                </c:pt>
                <c:pt idx="15">
                  <c:v>7.3476730377035615E-3</c:v>
                </c:pt>
                <c:pt idx="16">
                  <c:v>6.2627621713466919E-3</c:v>
                </c:pt>
                <c:pt idx="17">
                  <c:v>9.2466811148155248E-3</c:v>
                </c:pt>
                <c:pt idx="18">
                  <c:v>2.7252500458783135E-3</c:v>
                </c:pt>
                <c:pt idx="19">
                  <c:v>-9.2768836796541798E-5</c:v>
                </c:pt>
                <c:pt idx="20">
                  <c:v>-6.4646541193992269E-3</c:v>
                </c:pt>
                <c:pt idx="21">
                  <c:v>-5.6662283292303606E-3</c:v>
                </c:pt>
                <c:pt idx="22">
                  <c:v>2.1467161776471677E-3</c:v>
                </c:pt>
                <c:pt idx="23">
                  <c:v>-2.4647068851308962E-3</c:v>
                </c:pt>
                <c:pt idx="24">
                  <c:v>2.4660073432469787E-4</c:v>
                </c:pt>
                <c:pt idx="25">
                  <c:v>-4.4464826244813294E-3</c:v>
                </c:pt>
                <c:pt idx="26">
                  <c:v>4.0125217883106856E-3</c:v>
                </c:pt>
                <c:pt idx="27">
                  <c:v>-2.259433226657781E-3</c:v>
                </c:pt>
                <c:pt idx="28">
                  <c:v>-1.9552547759306149E-3</c:v>
                </c:pt>
                <c:pt idx="29">
                  <c:v>-5.6612604106871522E-3</c:v>
                </c:pt>
                <c:pt idx="30">
                  <c:v>-4.2352252780019084E-3</c:v>
                </c:pt>
                <c:pt idx="31">
                  <c:v>-5.323001927578952E-3</c:v>
                </c:pt>
                <c:pt idx="32">
                  <c:v>-1.6214643514851357E-3</c:v>
                </c:pt>
                <c:pt idx="33">
                  <c:v>6.3320267780309081E-3</c:v>
                </c:pt>
                <c:pt idx="34">
                  <c:v>1.249482352624387E-2</c:v>
                </c:pt>
                <c:pt idx="35">
                  <c:v>8.9252108332940061E-3</c:v>
                </c:pt>
                <c:pt idx="36">
                  <c:v>-4.511400525200826E-3</c:v>
                </c:pt>
                <c:pt idx="37">
                  <c:v>-1.4162586317009174E-3</c:v>
                </c:pt>
                <c:pt idx="38">
                  <c:v>-2.0822804854155441E-2</c:v>
                </c:pt>
                <c:pt idx="39">
                  <c:v>-4.2168473609811019E-2</c:v>
                </c:pt>
                <c:pt idx="40">
                  <c:v>-2.8836707021818175E-2</c:v>
                </c:pt>
                <c:pt idx="41">
                  <c:v>3.3747177035325926E-3</c:v>
                </c:pt>
                <c:pt idx="42">
                  <c:v>4.294083308745722E-2</c:v>
                </c:pt>
                <c:pt idx="43">
                  <c:v>2.2771853636521122E-2</c:v>
                </c:pt>
                <c:pt idx="44">
                  <c:v>9.2702120860426174E-3</c:v>
                </c:pt>
                <c:pt idx="45">
                  <c:v>1.4206998910990531E-3</c:v>
                </c:pt>
                <c:pt idx="46">
                  <c:v>-3.8066208887592712E-3</c:v>
                </c:pt>
                <c:pt idx="47">
                  <c:v>6.371115420903628E-3</c:v>
                </c:pt>
                <c:pt idx="48">
                  <c:v>8.0923618070949388E-3</c:v>
                </c:pt>
                <c:pt idx="49">
                  <c:v>6.4135443776152101E-3</c:v>
                </c:pt>
                <c:pt idx="50">
                  <c:v>-4.9991455920878058E-3</c:v>
                </c:pt>
                <c:pt idx="51">
                  <c:v>-3.8436146643522351E-3</c:v>
                </c:pt>
                <c:pt idx="52">
                  <c:v>-1.4503247885324644E-3</c:v>
                </c:pt>
                <c:pt idx="53">
                  <c:v>-6.9436560650153467E-3</c:v>
                </c:pt>
                <c:pt idx="54">
                  <c:v>-5.6434757393820645E-3</c:v>
                </c:pt>
                <c:pt idx="55">
                  <c:v>-6.4546088426870041E-3</c:v>
                </c:pt>
                <c:pt idx="56">
                  <c:v>7.0321755137991993E-3</c:v>
                </c:pt>
                <c:pt idx="57">
                  <c:v>7.7000914100131546E-3</c:v>
                </c:pt>
                <c:pt idx="58">
                  <c:v>1.737076356001066E-2</c:v>
                </c:pt>
                <c:pt idx="59">
                  <c:v>1.1744381280346605E-2</c:v>
                </c:pt>
                <c:pt idx="60">
                  <c:v>1.1034712188113138E-2</c:v>
                </c:pt>
                <c:pt idx="61">
                  <c:v>-3.1137208760968482E-3</c:v>
                </c:pt>
                <c:pt idx="62">
                  <c:v>3.0837407836514785E-3</c:v>
                </c:pt>
                <c:pt idx="63">
                  <c:v>-4.1950455194094127E-3</c:v>
                </c:pt>
                <c:pt idx="64">
                  <c:v>4.1538983732891666E-3</c:v>
                </c:pt>
                <c:pt idx="65">
                  <c:v>-2.9706520761084709E-3</c:v>
                </c:pt>
                <c:pt idx="66">
                  <c:v>-4.147218524845897E-4</c:v>
                </c:pt>
                <c:pt idx="67">
                  <c:v>1.5033521648992743E-3</c:v>
                </c:pt>
                <c:pt idx="68">
                  <c:v>-1.3994214728639154E-2</c:v>
                </c:pt>
                <c:pt idx="69">
                  <c:v>2.8060671287808425E-3</c:v>
                </c:pt>
                <c:pt idx="70">
                  <c:v>-1.728310708845826E-3</c:v>
                </c:pt>
                <c:pt idx="71">
                  <c:v>1.8131458703944725E-2</c:v>
                </c:pt>
                <c:pt idx="72">
                  <c:v>2.1944856963325154E-3</c:v>
                </c:pt>
                <c:pt idx="73">
                  <c:v>5.9083164819409006E-3</c:v>
                </c:pt>
                <c:pt idx="74">
                  <c:v>5.2527010171736777E-3</c:v>
                </c:pt>
                <c:pt idx="75">
                  <c:v>6.2026094055944725E-3</c:v>
                </c:pt>
                <c:pt idx="76">
                  <c:v>-2.9764531935361216E-4</c:v>
                </c:pt>
                <c:pt idx="77">
                  <c:v>1.0328858729757862E-4</c:v>
                </c:pt>
                <c:pt idx="78">
                  <c:v>1.7060021015955495E-3</c:v>
                </c:pt>
                <c:pt idx="79">
                  <c:v>5.9723628515042648E-3</c:v>
                </c:pt>
                <c:pt idx="80">
                  <c:v>6.2706474517222333E-3</c:v>
                </c:pt>
                <c:pt idx="81">
                  <c:v>8.7019236450047721E-4</c:v>
                </c:pt>
                <c:pt idx="82">
                  <c:v>-9.0045357498680367E-5</c:v>
                </c:pt>
                <c:pt idx="83">
                  <c:v>-3.9746479259632483E-3</c:v>
                </c:pt>
                <c:pt idx="84">
                  <c:v>3.4533518588051315E-3</c:v>
                </c:pt>
                <c:pt idx="85">
                  <c:v>-1.736380474800181E-3</c:v>
                </c:pt>
                <c:pt idx="86">
                  <c:v>1.6802044672041827E-3</c:v>
                </c:pt>
                <c:pt idx="87">
                  <c:v>-4.1307825228601436E-3</c:v>
                </c:pt>
                <c:pt idx="88">
                  <c:v>6.7370328900295817E-4</c:v>
                </c:pt>
                <c:pt idx="89">
                  <c:v>-1.4861655965799914E-3</c:v>
                </c:pt>
                <c:pt idx="90">
                  <c:v>1.800698714397253E-3</c:v>
                </c:pt>
                <c:pt idx="91">
                  <c:v>-1.6579222632723267E-3</c:v>
                </c:pt>
                <c:pt idx="92">
                  <c:v>-2.3121956906956287E-3</c:v>
                </c:pt>
                <c:pt idx="93">
                  <c:v>-2.4783733221475091E-3</c:v>
                </c:pt>
                <c:pt idx="94">
                  <c:v>-3.9993136137611573E-3</c:v>
                </c:pt>
                <c:pt idx="95">
                  <c:v>-3.5096305732094102E-3</c:v>
                </c:pt>
                <c:pt idx="96">
                  <c:v>1.1785502977135209E-3</c:v>
                </c:pt>
                <c:pt idx="97">
                  <c:v>6.2849600907968206E-3</c:v>
                </c:pt>
                <c:pt idx="98">
                  <c:v>5.8168027942822054E-3</c:v>
                </c:pt>
                <c:pt idx="99">
                  <c:v>-4.3538482064392481E-3</c:v>
                </c:pt>
                <c:pt idx="100">
                  <c:v>-2.9662113861548267E-3</c:v>
                </c:pt>
                <c:pt idx="101">
                  <c:v>-2.4852175394638465E-3</c:v>
                </c:pt>
                <c:pt idx="102">
                  <c:v>4.0438209230213573E-3</c:v>
                </c:pt>
                <c:pt idx="103">
                  <c:v>4.8085463068847645E-3</c:v>
                </c:pt>
              </c:numCache>
            </c:numRef>
          </c:val>
          <c:smooth val="0"/>
          <c:extLst>
            <c:ext xmlns:c16="http://schemas.microsoft.com/office/drawing/2014/chart" uri="{C3380CC4-5D6E-409C-BE32-E72D297353CC}">
              <c16:uniqueId val="{00000002-9BAF-4166-91DC-3DCD9F2AD047}"/>
            </c:ext>
          </c:extLst>
        </c:ser>
        <c:ser>
          <c:idx val="3"/>
          <c:order val="3"/>
          <c:tx>
            <c:strRef>
              <c:f>Sheet1!$E$1</c:f>
              <c:strCache>
                <c:ptCount val="1"/>
                <c:pt idx="0">
                  <c:v>Column1</c:v>
                </c:pt>
              </c:strCache>
            </c:strRef>
          </c:tx>
          <c:spPr>
            <a:ln w="12700" cap="rnd">
              <a:solidFill>
                <a:schemeClr val="tx1"/>
              </a:solidFill>
              <a:round/>
            </a:ln>
            <a:effectLst/>
          </c:spPr>
          <c:marker>
            <c:symbol val="none"/>
          </c:marker>
          <c:dLbls>
            <c:dLbl>
              <c:idx val="103"/>
              <c:layout>
                <c:manualLayout>
                  <c:x val="-1.932367149758454E-2"/>
                  <c:y val="4.0885969995492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5-42F4-B145-0A0A878B4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Sheet1!$A$2:$A$117</c:f>
              <c:numCache>
                <c:formatCode>[$-409]mmm\-yy;@</c:formatCode>
                <c:ptCount val="10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numCache>
            </c:numRef>
          </c:cat>
          <c:val>
            <c:numRef>
              <c:f>Sheet1!$E$2:$E$117</c:f>
              <c:numCache>
                <c:formatCode>0.0%</c:formatCode>
                <c:ptCount val="104"/>
                <c:pt idx="0">
                  <c:v>-4.7143064601595785E-4</c:v>
                </c:pt>
                <c:pt idx="1">
                  <c:v>-4.7143064601595785E-4</c:v>
                </c:pt>
                <c:pt idx="2">
                  <c:v>-4.7143064601595785E-4</c:v>
                </c:pt>
                <c:pt idx="3">
                  <c:v>-4.7143064601595785E-4</c:v>
                </c:pt>
                <c:pt idx="4">
                  <c:v>-4.7143064601595785E-4</c:v>
                </c:pt>
                <c:pt idx="5">
                  <c:v>-4.7143064601595785E-4</c:v>
                </c:pt>
                <c:pt idx="6">
                  <c:v>-4.7143064601595785E-4</c:v>
                </c:pt>
                <c:pt idx="7">
                  <c:v>-4.7143064601595785E-4</c:v>
                </c:pt>
                <c:pt idx="8">
                  <c:v>-4.7143064601595785E-4</c:v>
                </c:pt>
                <c:pt idx="9">
                  <c:v>-4.7143064601595785E-4</c:v>
                </c:pt>
                <c:pt idx="10">
                  <c:v>-4.7143064601595785E-4</c:v>
                </c:pt>
                <c:pt idx="11">
                  <c:v>-4.7143064601595785E-4</c:v>
                </c:pt>
                <c:pt idx="12">
                  <c:v>-4.7143064601595785E-4</c:v>
                </c:pt>
                <c:pt idx="13">
                  <c:v>-4.7143064601595785E-4</c:v>
                </c:pt>
                <c:pt idx="14">
                  <c:v>-4.7143064601595785E-4</c:v>
                </c:pt>
                <c:pt idx="15">
                  <c:v>-4.7143064601595785E-4</c:v>
                </c:pt>
                <c:pt idx="16">
                  <c:v>-4.7143064601595785E-4</c:v>
                </c:pt>
                <c:pt idx="17">
                  <c:v>-4.7143064601595785E-4</c:v>
                </c:pt>
                <c:pt idx="18">
                  <c:v>-4.7143064601595785E-4</c:v>
                </c:pt>
                <c:pt idx="19">
                  <c:v>-4.7143064601595785E-4</c:v>
                </c:pt>
                <c:pt idx="20">
                  <c:v>-4.7143064601595785E-4</c:v>
                </c:pt>
                <c:pt idx="21">
                  <c:v>-4.7143064601595785E-4</c:v>
                </c:pt>
                <c:pt idx="22">
                  <c:v>-4.7143064601595785E-4</c:v>
                </c:pt>
                <c:pt idx="23">
                  <c:v>-4.7143064601595785E-4</c:v>
                </c:pt>
                <c:pt idx="24">
                  <c:v>-4.7143064601595785E-4</c:v>
                </c:pt>
                <c:pt idx="25">
                  <c:v>-4.7143064601595785E-4</c:v>
                </c:pt>
                <c:pt idx="26">
                  <c:v>-4.7143064601595785E-4</c:v>
                </c:pt>
                <c:pt idx="27">
                  <c:v>-4.7143064601595785E-4</c:v>
                </c:pt>
                <c:pt idx="28">
                  <c:v>-4.7143064601595785E-4</c:v>
                </c:pt>
                <c:pt idx="29">
                  <c:v>-4.7143064601595785E-4</c:v>
                </c:pt>
                <c:pt idx="30">
                  <c:v>-4.7143064601595785E-4</c:v>
                </c:pt>
                <c:pt idx="31">
                  <c:v>-4.7143064601595785E-4</c:v>
                </c:pt>
                <c:pt idx="32">
                  <c:v>-4.7143064601595785E-4</c:v>
                </c:pt>
                <c:pt idx="33">
                  <c:v>-4.7143064601595785E-4</c:v>
                </c:pt>
                <c:pt idx="34">
                  <c:v>-4.7143064601595785E-4</c:v>
                </c:pt>
                <c:pt idx="35">
                  <c:v>-4.7143064601595785E-4</c:v>
                </c:pt>
                <c:pt idx="36">
                  <c:v>-4.7143064601595785E-4</c:v>
                </c:pt>
                <c:pt idx="37">
                  <c:v>-4.7143064601595785E-4</c:v>
                </c:pt>
                <c:pt idx="38">
                  <c:v>-4.7143064601595785E-4</c:v>
                </c:pt>
                <c:pt idx="39">
                  <c:v>-4.7143064601595785E-4</c:v>
                </c:pt>
                <c:pt idx="40">
                  <c:v>-4.7143064601595785E-4</c:v>
                </c:pt>
                <c:pt idx="41">
                  <c:v>-4.7143064601595785E-4</c:v>
                </c:pt>
                <c:pt idx="42">
                  <c:v>-4.7143064601595785E-4</c:v>
                </c:pt>
                <c:pt idx="43">
                  <c:v>-4.7143064601595785E-4</c:v>
                </c:pt>
                <c:pt idx="44">
                  <c:v>-4.7143064601595785E-4</c:v>
                </c:pt>
                <c:pt idx="45">
                  <c:v>-4.7143064601595785E-4</c:v>
                </c:pt>
                <c:pt idx="46">
                  <c:v>-4.7143064601595785E-4</c:v>
                </c:pt>
                <c:pt idx="47">
                  <c:v>-4.7143064601595785E-4</c:v>
                </c:pt>
                <c:pt idx="48">
                  <c:v>-4.7143064601595785E-4</c:v>
                </c:pt>
                <c:pt idx="49">
                  <c:v>-4.7143064601595785E-4</c:v>
                </c:pt>
                <c:pt idx="50">
                  <c:v>-4.7143064601595785E-4</c:v>
                </c:pt>
                <c:pt idx="51">
                  <c:v>-4.7143064601595785E-4</c:v>
                </c:pt>
                <c:pt idx="52">
                  <c:v>-4.7143064601595785E-4</c:v>
                </c:pt>
                <c:pt idx="53">
                  <c:v>-4.7143064601595785E-4</c:v>
                </c:pt>
                <c:pt idx="54">
                  <c:v>-4.7143064601595785E-4</c:v>
                </c:pt>
                <c:pt idx="55">
                  <c:v>-4.7143064601595785E-4</c:v>
                </c:pt>
                <c:pt idx="56">
                  <c:v>-4.7143064601595785E-4</c:v>
                </c:pt>
                <c:pt idx="57">
                  <c:v>-4.7143064601595785E-4</c:v>
                </c:pt>
                <c:pt idx="58">
                  <c:v>-4.7143064601595785E-4</c:v>
                </c:pt>
                <c:pt idx="59">
                  <c:v>-4.7143064601595785E-4</c:v>
                </c:pt>
                <c:pt idx="60">
                  <c:v>-4.7143064601595785E-4</c:v>
                </c:pt>
                <c:pt idx="61">
                  <c:v>-4.7143064601595785E-4</c:v>
                </c:pt>
                <c:pt idx="62">
                  <c:v>-4.7143064601595785E-4</c:v>
                </c:pt>
                <c:pt idx="63">
                  <c:v>-4.7143064601595785E-4</c:v>
                </c:pt>
                <c:pt idx="64">
                  <c:v>-4.7143064601595785E-4</c:v>
                </c:pt>
                <c:pt idx="65">
                  <c:v>-4.7143064601595785E-4</c:v>
                </c:pt>
                <c:pt idx="66">
                  <c:v>-4.7143064601595785E-4</c:v>
                </c:pt>
                <c:pt idx="67">
                  <c:v>-4.7143064601595785E-4</c:v>
                </c:pt>
                <c:pt idx="68">
                  <c:v>-4.7143064601595785E-4</c:v>
                </c:pt>
                <c:pt idx="69">
                  <c:v>-4.7143064601595785E-4</c:v>
                </c:pt>
                <c:pt idx="70">
                  <c:v>-4.7143064601595785E-4</c:v>
                </c:pt>
                <c:pt idx="71">
                  <c:v>-4.7143064601595785E-4</c:v>
                </c:pt>
                <c:pt idx="72">
                  <c:v>-4.7143064601595785E-4</c:v>
                </c:pt>
                <c:pt idx="73">
                  <c:v>-4.7143064601595785E-4</c:v>
                </c:pt>
                <c:pt idx="74">
                  <c:v>-4.7143064601595785E-4</c:v>
                </c:pt>
                <c:pt idx="75">
                  <c:v>-4.7143064601595785E-4</c:v>
                </c:pt>
                <c:pt idx="76">
                  <c:v>-4.7143064601595785E-4</c:v>
                </c:pt>
                <c:pt idx="77">
                  <c:v>-4.7143064601595785E-4</c:v>
                </c:pt>
                <c:pt idx="78">
                  <c:v>-4.7143064601595785E-4</c:v>
                </c:pt>
                <c:pt idx="79">
                  <c:v>-4.7143064601595785E-4</c:v>
                </c:pt>
                <c:pt idx="80">
                  <c:v>-4.7143064601595785E-4</c:v>
                </c:pt>
                <c:pt idx="81">
                  <c:v>-4.7143064601595785E-4</c:v>
                </c:pt>
                <c:pt idx="82">
                  <c:v>-4.7143064601595785E-4</c:v>
                </c:pt>
                <c:pt idx="83">
                  <c:v>-4.7143064601595785E-4</c:v>
                </c:pt>
                <c:pt idx="84">
                  <c:v>-4.7143064601595785E-4</c:v>
                </c:pt>
                <c:pt idx="85">
                  <c:v>-4.7143064601595785E-4</c:v>
                </c:pt>
                <c:pt idx="86">
                  <c:v>-4.7143064601595785E-4</c:v>
                </c:pt>
                <c:pt idx="87">
                  <c:v>-4.7143064601595785E-4</c:v>
                </c:pt>
                <c:pt idx="88">
                  <c:v>-4.7143064601595785E-4</c:v>
                </c:pt>
                <c:pt idx="89">
                  <c:v>-4.7143064601595785E-4</c:v>
                </c:pt>
                <c:pt idx="90">
                  <c:v>-4.7143064601595785E-4</c:v>
                </c:pt>
                <c:pt idx="91">
                  <c:v>-4.7143064601595785E-4</c:v>
                </c:pt>
                <c:pt idx="92">
                  <c:v>-4.7143064601595785E-4</c:v>
                </c:pt>
                <c:pt idx="93">
                  <c:v>-4.7143064601595785E-4</c:v>
                </c:pt>
                <c:pt idx="94">
                  <c:v>-4.7143064601595785E-4</c:v>
                </c:pt>
                <c:pt idx="95">
                  <c:v>-4.7143064601595802E-4</c:v>
                </c:pt>
                <c:pt idx="96">
                  <c:v>-4.7143064601595802E-4</c:v>
                </c:pt>
                <c:pt idx="97">
                  <c:v>-4.7143064601595802E-4</c:v>
                </c:pt>
                <c:pt idx="98">
                  <c:v>-4.7143064601595802E-4</c:v>
                </c:pt>
                <c:pt idx="99">
                  <c:v>-4.7143064601595802E-4</c:v>
                </c:pt>
                <c:pt idx="100">
                  <c:v>-4.7143064601595802E-4</c:v>
                </c:pt>
                <c:pt idx="101">
                  <c:v>-4.7143064601595802E-4</c:v>
                </c:pt>
                <c:pt idx="102">
                  <c:v>-4.7143064601595802E-4</c:v>
                </c:pt>
                <c:pt idx="103">
                  <c:v>-4.7143064601595802E-4</c:v>
                </c:pt>
              </c:numCache>
            </c:numRef>
          </c:val>
          <c:smooth val="0"/>
          <c:extLst>
            <c:ext xmlns:c16="http://schemas.microsoft.com/office/drawing/2014/chart" uri="{C3380CC4-5D6E-409C-BE32-E72D297353CC}">
              <c16:uniqueId val="{00000005-B112-48F9-BB1C-E29B5D75D131}"/>
            </c:ext>
          </c:extLst>
        </c:ser>
        <c:dLbls>
          <c:showLegendKey val="0"/>
          <c:showVal val="0"/>
          <c:showCatName val="0"/>
          <c:showSerName val="0"/>
          <c:showPercent val="0"/>
          <c:showBubbleSize val="0"/>
        </c:dLbls>
        <c:marker val="1"/>
        <c:smooth val="0"/>
        <c:axId val="882105088"/>
        <c:axId val="882124112"/>
      </c:lineChart>
      <c:dateAx>
        <c:axId val="117573980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crossAx val="1175738168"/>
        <c:crosses val="autoZero"/>
        <c:auto val="1"/>
        <c:lblOffset val="100"/>
        <c:baseTimeUnit val="months"/>
      </c:dateAx>
      <c:valAx>
        <c:axId val="1175738168"/>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crossAx val="1175739808"/>
        <c:crosses val="autoZero"/>
        <c:crossBetween val="between"/>
      </c:valAx>
      <c:valAx>
        <c:axId val="88212411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crossAx val="882105088"/>
        <c:crosses val="max"/>
        <c:crossBetween val="between"/>
      </c:valAx>
      <c:dateAx>
        <c:axId val="882105088"/>
        <c:scaling>
          <c:orientation val="minMax"/>
        </c:scaling>
        <c:delete val="1"/>
        <c:axPos val="b"/>
        <c:numFmt formatCode="[$-409]mmm\-yy;@" sourceLinked="1"/>
        <c:majorTickMark val="out"/>
        <c:minorTickMark val="none"/>
        <c:tickLblPos val="nextTo"/>
        <c:crossAx val="882124112"/>
        <c:crosses val="autoZero"/>
        <c:auto val="1"/>
        <c:lblOffset val="100"/>
        <c:baseTimeUnit val="months"/>
      </c:date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7" tIns="46583" rIns="93167" bIns="46583" rtlCol="0"/>
          <a:lstStyle>
            <a:lvl1pPr algn="r">
              <a:defRPr sz="1200"/>
            </a:lvl1pPr>
          </a:lstStyle>
          <a:p>
            <a:fld id="{986DC399-FAAB-4FFA-A8F1-9A4D59A51474}" type="datetimeFigureOut">
              <a:rPr lang="en-US" smtClean="0"/>
              <a:t>10/27/2025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7" tIns="46583" rIns="93167" bIns="46583" rtlCol="0" anchor="b"/>
          <a:lstStyle>
            <a:lvl1pPr algn="r">
              <a:defRPr sz="1200"/>
            </a:lvl1pPr>
          </a:lstStyle>
          <a:p>
            <a:fld id="{4CAFAB38-CDC8-4168-B9E1-B6C599B6A143}" type="slidenum">
              <a:rPr lang="en-US" smtClean="0"/>
              <a:t>‹#›</a:t>
            </a:fld>
            <a:endParaRPr lang="en-US"/>
          </a:p>
        </p:txBody>
      </p:sp>
    </p:spTree>
    <p:extLst>
      <p:ext uri="{BB962C8B-B14F-4D97-AF65-F5344CB8AC3E}">
        <p14:creationId xmlns:p14="http://schemas.microsoft.com/office/powerpoint/2010/main" val="2169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BFDFBB9-DF3A-434D-AED9-6FC04CD4928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rcRect l="3004" t="6439" r="6160"/>
          <a:stretch/>
        </p:blipFill>
        <p:spPr>
          <a:xfrm>
            <a:off x="3343561" y="1653308"/>
            <a:ext cx="8848439" cy="5502761"/>
          </a:xfrm>
          <a:prstGeom prst="rect">
            <a:avLst/>
          </a:prstGeom>
        </p:spPr>
      </p:pic>
      <p:sp>
        <p:nvSpPr>
          <p:cNvPr id="12" name="Rectangle 11">
            <a:extLst>
              <a:ext uri="{FF2B5EF4-FFF2-40B4-BE49-F238E27FC236}">
                <a16:creationId xmlns:a16="http://schemas.microsoft.com/office/drawing/2014/main" id="{04AB67B7-FC00-420B-91EE-B1CF3643D07F}"/>
              </a:ext>
            </a:extLst>
          </p:cNvPr>
          <p:cNvSpPr/>
          <p:nvPr userDrawn="1"/>
        </p:nvSpPr>
        <p:spPr>
          <a:xfrm>
            <a:off x="0" y="1653308"/>
            <a:ext cx="3343564" cy="5204691"/>
          </a:xfrm>
          <a:prstGeom prst="rect">
            <a:avLst/>
          </a:prstGeom>
          <a:solidFill>
            <a:srgbClr val="1C2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57BE8-F2AF-4FAF-9526-5E73F0E3E69F}"/>
              </a:ext>
            </a:extLst>
          </p:cNvPr>
          <p:cNvSpPr>
            <a:spLocks noGrp="1"/>
          </p:cNvSpPr>
          <p:nvPr>
            <p:ph type="ctrTitle"/>
          </p:nvPr>
        </p:nvSpPr>
        <p:spPr>
          <a:xfrm>
            <a:off x="170496" y="1800140"/>
            <a:ext cx="3002571" cy="2387600"/>
          </a:xfrm>
        </p:spPr>
        <p:txBody>
          <a:bodyPr anchor="b">
            <a:normAutofit/>
          </a:bodyPr>
          <a:lstStyle>
            <a:lvl1pPr algn="ctr">
              <a:defRPr sz="2800">
                <a:solidFill>
                  <a:schemeClr val="bg1"/>
                </a:solidFill>
                <a:latin typeface="Montserrat Semi-Bold" panose="020B0604020202020204" charset="0"/>
              </a:defRPr>
            </a:lvl1pPr>
          </a:lstStyle>
          <a:p>
            <a:r>
              <a:rPr lang="en-US" dirty="0"/>
              <a:t>Click to edit Master title style</a:t>
            </a:r>
          </a:p>
        </p:txBody>
      </p:sp>
      <p:sp>
        <p:nvSpPr>
          <p:cNvPr id="3" name="Subtitle 2">
            <a:extLst>
              <a:ext uri="{FF2B5EF4-FFF2-40B4-BE49-F238E27FC236}">
                <a16:creationId xmlns:a16="http://schemas.microsoft.com/office/drawing/2014/main" id="{FA96CDF9-9BAF-4875-AA00-B4DABD1D3EBA}"/>
              </a:ext>
            </a:extLst>
          </p:cNvPr>
          <p:cNvSpPr>
            <a:spLocks noGrp="1"/>
          </p:cNvSpPr>
          <p:nvPr>
            <p:ph type="subTitle" idx="1"/>
          </p:nvPr>
        </p:nvSpPr>
        <p:spPr>
          <a:xfrm>
            <a:off x="170495" y="4279463"/>
            <a:ext cx="3002571" cy="1025524"/>
          </a:xfrm>
        </p:spPr>
        <p:txBody>
          <a:bodyPr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Arc 13">
            <a:extLst>
              <a:ext uri="{FF2B5EF4-FFF2-40B4-BE49-F238E27FC236}">
                <a16:creationId xmlns:a16="http://schemas.microsoft.com/office/drawing/2014/main" id="{6C217732-3F4F-4796-AF75-E1E79A6E4F00}"/>
              </a:ext>
            </a:extLst>
          </p:cNvPr>
          <p:cNvSpPr/>
          <p:nvPr userDrawn="1"/>
        </p:nvSpPr>
        <p:spPr>
          <a:xfrm>
            <a:off x="-1077530" y="5560291"/>
            <a:ext cx="4421094" cy="3349047"/>
          </a:xfrm>
          <a:prstGeom prst="arc">
            <a:avLst>
              <a:gd name="adj1" fmla="val 10790019"/>
              <a:gd name="adj2" fmla="val 0"/>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6F758418-D112-4EF3-A086-4FAA4B611E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439" y="5975418"/>
            <a:ext cx="1450579" cy="627277"/>
          </a:xfrm>
          <a:prstGeom prst="rect">
            <a:avLst/>
          </a:prstGeom>
        </p:spPr>
      </p:pic>
    </p:spTree>
    <p:extLst>
      <p:ext uri="{BB962C8B-B14F-4D97-AF65-F5344CB8AC3E}">
        <p14:creationId xmlns:p14="http://schemas.microsoft.com/office/powerpoint/2010/main" val="3879319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99BE-0503-4F69-AE9D-A9075D7BD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8EBFE5-FB93-4E5D-9210-69CFB149BB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75F1E-8F0B-487A-A59C-A2A2AD0A30AA}"/>
              </a:ext>
            </a:extLst>
          </p:cNvPr>
          <p:cNvSpPr>
            <a:spLocks noGrp="1"/>
          </p:cNvSpPr>
          <p:nvPr>
            <p:ph type="dt" sz="half" idx="10"/>
          </p:nvPr>
        </p:nvSpPr>
        <p:spPr/>
        <p:txBody>
          <a:bodyPr/>
          <a:lstStyle/>
          <a:p>
            <a:fld id="{1BB5BE39-071D-46F0-A0A7-4A846EAF179D}" type="datetime1">
              <a:rPr lang="en-US" smtClean="0"/>
              <a:t>10/27/2025</a:t>
            </a:fld>
            <a:endParaRPr lang="en-US"/>
          </a:p>
        </p:txBody>
      </p:sp>
      <p:sp>
        <p:nvSpPr>
          <p:cNvPr id="5" name="Footer Placeholder 4">
            <a:extLst>
              <a:ext uri="{FF2B5EF4-FFF2-40B4-BE49-F238E27FC236}">
                <a16:creationId xmlns:a16="http://schemas.microsoft.com/office/drawing/2014/main" id="{D3A8E7F6-0673-4825-AB70-DB4D2EC67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47E98-3269-4A48-B2D1-3B1B69183C3A}"/>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233775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9031D-9BEE-40A8-BE73-11665581C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32AAF-1F9A-4579-BE89-A81852949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38A1E-85B8-46E4-A12B-160C19FA26AE}"/>
              </a:ext>
            </a:extLst>
          </p:cNvPr>
          <p:cNvSpPr>
            <a:spLocks noGrp="1"/>
          </p:cNvSpPr>
          <p:nvPr>
            <p:ph type="dt" sz="half" idx="10"/>
          </p:nvPr>
        </p:nvSpPr>
        <p:spPr/>
        <p:txBody>
          <a:bodyPr/>
          <a:lstStyle/>
          <a:p>
            <a:fld id="{81E54CC1-27D5-487C-B304-374D993CB3EF}" type="datetime1">
              <a:rPr lang="en-US" smtClean="0"/>
              <a:t>10/27/2025</a:t>
            </a:fld>
            <a:endParaRPr lang="en-US"/>
          </a:p>
        </p:txBody>
      </p:sp>
      <p:sp>
        <p:nvSpPr>
          <p:cNvPr id="5" name="Footer Placeholder 4">
            <a:extLst>
              <a:ext uri="{FF2B5EF4-FFF2-40B4-BE49-F238E27FC236}">
                <a16:creationId xmlns:a16="http://schemas.microsoft.com/office/drawing/2014/main" id="{10798B8B-0C46-4589-93B1-7238CDA65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89FE3-3CF0-4294-A67E-591E9F396196}"/>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35965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261D-9019-4367-8D63-C46AFFF5E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FB4C3-364E-4438-A0B1-5BF33EE44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349E1-F1CF-4475-AEE6-FC14C0CFF173}"/>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Footer Placeholder 4">
            <a:extLst>
              <a:ext uri="{FF2B5EF4-FFF2-40B4-BE49-F238E27FC236}">
                <a16:creationId xmlns:a16="http://schemas.microsoft.com/office/drawing/2014/main" id="{C0E081C0-0AAD-4311-8B9E-12BA0057A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5D2C0-51D1-4789-A892-0EA7C2D18402}"/>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41456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296C-BA0F-4965-8C6B-016174A3F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36979-27CD-45B3-B9CD-5AB58D4CF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516C0-7C2A-4461-BFCC-198FEA60DA9D}"/>
              </a:ext>
            </a:extLst>
          </p:cNvPr>
          <p:cNvSpPr>
            <a:spLocks noGrp="1"/>
          </p:cNvSpPr>
          <p:nvPr>
            <p:ph type="dt" sz="half" idx="10"/>
          </p:nvPr>
        </p:nvSpPr>
        <p:spPr/>
        <p:txBody>
          <a:bodyPr/>
          <a:lstStyle/>
          <a:p>
            <a:fld id="{4CA47C5E-7F59-4AF3-A0D7-2BBA19F0B128}" type="datetime1">
              <a:rPr lang="en-US" smtClean="0"/>
              <a:t>10/27/2025</a:t>
            </a:fld>
            <a:endParaRPr lang="en-US"/>
          </a:p>
        </p:txBody>
      </p:sp>
      <p:sp>
        <p:nvSpPr>
          <p:cNvPr id="5" name="Footer Placeholder 4">
            <a:extLst>
              <a:ext uri="{FF2B5EF4-FFF2-40B4-BE49-F238E27FC236}">
                <a16:creationId xmlns:a16="http://schemas.microsoft.com/office/drawing/2014/main" id="{B75094E0-CC60-4A10-8E34-1582C3D3B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037A4-B834-4142-93AB-B8AB9AF495A2}"/>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193916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50D4-AE73-4538-9C70-1BCD66242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26B63-073B-4EC1-A0EE-400DA937F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5428-4EC7-4611-BD60-93CFEEA79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E82CC-55B4-4370-9A16-1F561C2F71D3}"/>
              </a:ext>
            </a:extLst>
          </p:cNvPr>
          <p:cNvSpPr>
            <a:spLocks noGrp="1"/>
          </p:cNvSpPr>
          <p:nvPr>
            <p:ph type="dt" sz="half" idx="10"/>
          </p:nvPr>
        </p:nvSpPr>
        <p:spPr/>
        <p:txBody>
          <a:bodyPr/>
          <a:lstStyle/>
          <a:p>
            <a:fld id="{A7119EF9-F7E7-4A0C-91C8-07924BBD1F16}" type="datetime1">
              <a:rPr lang="en-US" smtClean="0"/>
              <a:t>10/27/2025</a:t>
            </a:fld>
            <a:endParaRPr lang="en-US"/>
          </a:p>
        </p:txBody>
      </p:sp>
      <p:sp>
        <p:nvSpPr>
          <p:cNvPr id="6" name="Footer Placeholder 5">
            <a:extLst>
              <a:ext uri="{FF2B5EF4-FFF2-40B4-BE49-F238E27FC236}">
                <a16:creationId xmlns:a16="http://schemas.microsoft.com/office/drawing/2014/main" id="{543984B9-B957-4185-827C-C2AA59998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3184C-E232-4571-8A46-1FD22B7E7581}"/>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410117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9065-7501-41CE-A3D2-066E9FB1F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CD8D8-0744-44F7-89D0-B1161C027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EF572A-6852-46F3-99A9-D7818156E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C5EB21-9D83-41E0-9DBF-238FCD923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2E085-DEE6-4E8E-9010-D4F95FB2FC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2C3AA-7D35-4601-ADE0-1F67586DD39A}"/>
              </a:ext>
            </a:extLst>
          </p:cNvPr>
          <p:cNvSpPr>
            <a:spLocks noGrp="1"/>
          </p:cNvSpPr>
          <p:nvPr>
            <p:ph type="dt" sz="half" idx="10"/>
          </p:nvPr>
        </p:nvSpPr>
        <p:spPr/>
        <p:txBody>
          <a:bodyPr/>
          <a:lstStyle/>
          <a:p>
            <a:fld id="{F45B79C1-8655-4CDD-B313-0545B32CF8A9}" type="datetime1">
              <a:rPr lang="en-US" smtClean="0"/>
              <a:t>10/27/2025</a:t>
            </a:fld>
            <a:endParaRPr lang="en-US"/>
          </a:p>
        </p:txBody>
      </p:sp>
      <p:sp>
        <p:nvSpPr>
          <p:cNvPr id="8" name="Footer Placeholder 7">
            <a:extLst>
              <a:ext uri="{FF2B5EF4-FFF2-40B4-BE49-F238E27FC236}">
                <a16:creationId xmlns:a16="http://schemas.microsoft.com/office/drawing/2014/main" id="{C2F8CA69-325E-44F5-BDCC-4B5F7AA156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358C4E-95E9-4F8D-A6AD-FF348983D9E7}"/>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128423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0CE6-B29E-490A-8BEC-B2CBAFE26C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56DB8-2250-45A0-9C37-EA6A5D98C45C}"/>
              </a:ext>
            </a:extLst>
          </p:cNvPr>
          <p:cNvSpPr>
            <a:spLocks noGrp="1"/>
          </p:cNvSpPr>
          <p:nvPr>
            <p:ph type="dt" sz="half" idx="10"/>
          </p:nvPr>
        </p:nvSpPr>
        <p:spPr/>
        <p:txBody>
          <a:bodyPr/>
          <a:lstStyle/>
          <a:p>
            <a:fld id="{03DF3343-3056-4C5B-8EEC-F645795A685E}" type="datetime1">
              <a:rPr lang="en-US" smtClean="0"/>
              <a:t>10/27/2025</a:t>
            </a:fld>
            <a:endParaRPr lang="en-US"/>
          </a:p>
        </p:txBody>
      </p:sp>
      <p:sp>
        <p:nvSpPr>
          <p:cNvPr id="4" name="Footer Placeholder 3">
            <a:extLst>
              <a:ext uri="{FF2B5EF4-FFF2-40B4-BE49-F238E27FC236}">
                <a16:creationId xmlns:a16="http://schemas.microsoft.com/office/drawing/2014/main" id="{457FD8CD-DE96-4E4B-9730-3E4408670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EE567-7F28-400B-B62C-536804B07415}"/>
              </a:ext>
            </a:extLst>
          </p:cNvPr>
          <p:cNvSpPr>
            <a:spLocks noGrp="1"/>
          </p:cNvSpPr>
          <p:nvPr>
            <p:ph type="sldNum" sz="quarter" idx="12"/>
          </p:nvPr>
        </p:nvSpPr>
        <p:spPr>
          <a:xfrm>
            <a:off x="8610600" y="6356350"/>
            <a:ext cx="2743200" cy="365125"/>
          </a:xfrm>
        </p:spPr>
        <p:txBody>
          <a:bodyPr/>
          <a:lstStyle>
            <a:lvl1pPr algn="r">
              <a:defRPr/>
            </a:lvl1pPr>
          </a:lstStyle>
          <a:p>
            <a:fld id="{E014C3AA-19E7-495D-9D23-463A7F191887}" type="slidenum">
              <a:rPr lang="en-US" smtClean="0"/>
              <a:pPr/>
              <a:t>‹#›</a:t>
            </a:fld>
            <a:endParaRPr lang="en-US"/>
          </a:p>
        </p:txBody>
      </p:sp>
    </p:spTree>
    <p:extLst>
      <p:ext uri="{BB962C8B-B14F-4D97-AF65-F5344CB8AC3E}">
        <p14:creationId xmlns:p14="http://schemas.microsoft.com/office/powerpoint/2010/main" val="10432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9083A-D202-4E12-8CEC-623093FC138A}"/>
              </a:ext>
            </a:extLst>
          </p:cNvPr>
          <p:cNvSpPr>
            <a:spLocks noGrp="1"/>
          </p:cNvSpPr>
          <p:nvPr>
            <p:ph type="dt" sz="half" idx="10"/>
          </p:nvPr>
        </p:nvSpPr>
        <p:spPr/>
        <p:txBody>
          <a:bodyPr/>
          <a:lstStyle/>
          <a:p>
            <a:fld id="{71210D6A-2EE7-415C-B692-1D4E76C7E7E2}" type="datetime1">
              <a:rPr lang="en-US" smtClean="0"/>
              <a:t>10/27/2025</a:t>
            </a:fld>
            <a:endParaRPr lang="en-US"/>
          </a:p>
        </p:txBody>
      </p:sp>
      <p:sp>
        <p:nvSpPr>
          <p:cNvPr id="3" name="Footer Placeholder 2">
            <a:extLst>
              <a:ext uri="{FF2B5EF4-FFF2-40B4-BE49-F238E27FC236}">
                <a16:creationId xmlns:a16="http://schemas.microsoft.com/office/drawing/2014/main" id="{573AE90E-6758-4512-AD05-68342040E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3CE96-4B29-42EE-8661-01DD71720F5B}"/>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373962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763B-A371-4BA2-A3FF-E2D0847BF95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97C9C06-82D5-403A-B0AD-E7F873EED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2C7C21-A04B-4904-8828-24D6127EB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7D338-F542-43C4-9D88-C9334F5DAA3A}"/>
              </a:ext>
            </a:extLst>
          </p:cNvPr>
          <p:cNvSpPr>
            <a:spLocks noGrp="1"/>
          </p:cNvSpPr>
          <p:nvPr>
            <p:ph type="dt" sz="half" idx="10"/>
          </p:nvPr>
        </p:nvSpPr>
        <p:spPr/>
        <p:txBody>
          <a:bodyPr/>
          <a:lstStyle/>
          <a:p>
            <a:fld id="{DFC98C4B-2034-458D-B837-D65B2C36F830}" type="datetime1">
              <a:rPr lang="en-US" smtClean="0"/>
              <a:t>10/27/2025</a:t>
            </a:fld>
            <a:endParaRPr lang="en-US"/>
          </a:p>
        </p:txBody>
      </p:sp>
      <p:sp>
        <p:nvSpPr>
          <p:cNvPr id="6" name="Footer Placeholder 5">
            <a:extLst>
              <a:ext uri="{FF2B5EF4-FFF2-40B4-BE49-F238E27FC236}">
                <a16:creationId xmlns:a16="http://schemas.microsoft.com/office/drawing/2014/main" id="{AC38668E-4D2D-4863-B59C-B6AC97930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60298-5062-4978-9218-003743927074}"/>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32490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3CB0-6411-46DF-A300-7C0ACF96D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899FA0-AFB0-4F6E-8CD2-91A548565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08E93D-D94B-467B-A3C7-F40A4F2E8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9E1C9-A8D9-4AE2-AD1B-4CF621348D4C}"/>
              </a:ext>
            </a:extLst>
          </p:cNvPr>
          <p:cNvSpPr>
            <a:spLocks noGrp="1"/>
          </p:cNvSpPr>
          <p:nvPr>
            <p:ph type="dt" sz="half" idx="10"/>
          </p:nvPr>
        </p:nvSpPr>
        <p:spPr/>
        <p:txBody>
          <a:bodyPr/>
          <a:lstStyle/>
          <a:p>
            <a:fld id="{5F57C87F-47CD-4136-809C-529C801B644E}" type="datetime1">
              <a:rPr lang="en-US" smtClean="0"/>
              <a:t>10/27/2025</a:t>
            </a:fld>
            <a:endParaRPr lang="en-US"/>
          </a:p>
        </p:txBody>
      </p:sp>
      <p:sp>
        <p:nvSpPr>
          <p:cNvPr id="6" name="Footer Placeholder 5">
            <a:extLst>
              <a:ext uri="{FF2B5EF4-FFF2-40B4-BE49-F238E27FC236}">
                <a16:creationId xmlns:a16="http://schemas.microsoft.com/office/drawing/2014/main" id="{3AE11D1E-6C27-4A6E-AFF5-73A191B72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05299-ED0B-4A42-9CF3-DDC8D69F618D}"/>
              </a:ext>
            </a:extLst>
          </p:cNvPr>
          <p:cNvSpPr>
            <a:spLocks noGrp="1"/>
          </p:cNvSpPr>
          <p:nvPr>
            <p:ph type="sldNum" sz="quarter" idx="12"/>
          </p:nvPr>
        </p:nvSpPr>
        <p:spPr/>
        <p:txBody>
          <a:bodyPr/>
          <a:lstStyle/>
          <a:p>
            <a:fld id="{E014C3AA-19E7-495D-9D23-463A7F191887}" type="slidenum">
              <a:rPr lang="en-US" smtClean="0"/>
              <a:t>‹#›</a:t>
            </a:fld>
            <a:endParaRPr lang="en-US"/>
          </a:p>
        </p:txBody>
      </p:sp>
    </p:spTree>
    <p:extLst>
      <p:ext uri="{BB962C8B-B14F-4D97-AF65-F5344CB8AC3E}">
        <p14:creationId xmlns:p14="http://schemas.microsoft.com/office/powerpoint/2010/main" val="24553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background pattern&#10;&#10;AI-generated content may be incorrect.">
            <a:extLst>
              <a:ext uri="{FF2B5EF4-FFF2-40B4-BE49-F238E27FC236}">
                <a16:creationId xmlns:a16="http://schemas.microsoft.com/office/drawing/2014/main" id="{CFA4F409-1909-688D-2A4B-DBE1C72BB5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ACF778D-5A2D-4B2D-99A8-484679ACC7C0}"/>
              </a:ext>
            </a:extLst>
          </p:cNvPr>
          <p:cNvSpPr>
            <a:spLocks noGrp="1"/>
          </p:cNvSpPr>
          <p:nvPr>
            <p:ph type="title"/>
          </p:nvPr>
        </p:nvSpPr>
        <p:spPr>
          <a:xfrm>
            <a:off x="2956844" y="146763"/>
            <a:ext cx="9235156" cy="1252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1A25D5-BC9F-4846-9AA1-695E727D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A31335-D5E5-4187-B6FE-4987CAFC4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latin typeface="Poppins" panose="00000500000000000000" pitchFamily="2" charset="0"/>
                <a:cs typeface="Poppins" panose="00000500000000000000" pitchFamily="2" charset="0"/>
              </a:defRPr>
            </a:lvl1pPr>
          </a:lstStyle>
          <a:p>
            <a:fld id="{AE5B4F69-8A5F-402C-9A2A-30560D1431D6}" type="datetime1">
              <a:rPr lang="en-US" smtClean="0"/>
              <a:pPr/>
              <a:t>10/27/2025</a:t>
            </a:fld>
            <a:endParaRPr lang="en-US" dirty="0"/>
          </a:p>
        </p:txBody>
      </p:sp>
      <p:sp>
        <p:nvSpPr>
          <p:cNvPr id="5" name="Footer Placeholder 4">
            <a:extLst>
              <a:ext uri="{FF2B5EF4-FFF2-40B4-BE49-F238E27FC236}">
                <a16:creationId xmlns:a16="http://schemas.microsoft.com/office/drawing/2014/main" id="{11BBB1C8-DD86-4DCB-8F6E-3DB7956A4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382A1-34FE-4D23-B6DC-D49ED8ABC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latin typeface="Poppins" panose="00000500000000000000" pitchFamily="2" charset="0"/>
                <a:cs typeface="Poppins" panose="00000500000000000000" pitchFamily="2" charset="0"/>
              </a:defRPr>
            </a:lvl1pPr>
          </a:lstStyle>
          <a:p>
            <a:fld id="{E014C3AA-19E7-495D-9D23-463A7F191887}" type="slidenum">
              <a:rPr lang="en-US" smtClean="0"/>
              <a:pPr/>
              <a:t>‹#›</a:t>
            </a:fld>
            <a:endParaRPr lang="en-US" dirty="0"/>
          </a:p>
        </p:txBody>
      </p:sp>
      <p:pic>
        <p:nvPicPr>
          <p:cNvPr id="8" name="Picture 7">
            <a:extLst>
              <a:ext uri="{FF2B5EF4-FFF2-40B4-BE49-F238E27FC236}">
                <a16:creationId xmlns:a16="http://schemas.microsoft.com/office/drawing/2014/main" id="{16BF1D35-C28E-07DD-B5DD-D4812D2B22F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134116"/>
            <a:ext cx="3084513" cy="1419454"/>
          </a:xfrm>
          <a:prstGeom prst="rect">
            <a:avLst/>
          </a:prstGeom>
        </p:spPr>
      </p:pic>
    </p:spTree>
    <p:extLst>
      <p:ext uri="{BB962C8B-B14F-4D97-AF65-F5344CB8AC3E}">
        <p14:creationId xmlns:p14="http://schemas.microsoft.com/office/powerpoint/2010/main" val="31314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lnSpc>
          <a:spcPct val="90000"/>
        </a:lnSpc>
        <a:spcBef>
          <a:spcPct val="0"/>
        </a:spcBef>
        <a:buNone/>
        <a:defRPr sz="3200" b="1" kern="1200">
          <a:solidFill>
            <a:schemeClr val="bg1"/>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oleObject" Target="file:///\\bdecenter\AnalisisEconomico\Portal\AreData\INDMON\EAIPivot.xlsx!Graphs!%5bEAIPivot.xlsx%5dGraphs%20Chart%201" TargetMode="Externa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oleObject" Target="file:///\\bdecenter\AnalisisEconomico\Portal\AreData\INDMON\EAIPivot.xlsx!Graphs!%5bEAIPivot.xlsx%5dGraphs%20Chart%202" TargetMode="Externa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file:///\\bdecenter\AnalisisEconomico\Portal\AreData\INDMON\EAIPivot.xlsx!Graphs!%5bEAIPivot.xlsx%5dGraphs%20Chart%205" TargetMode="Externa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oleObject" Target="file:///\\bdecenter\AnalisisEconomico\Portal\AreData\INDMON\EAIPivot.xlsx!Graphs!%5bEAIPivot.xlsx%5dGraphs%20Chart%206" TargetMode="Externa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file:///\\bdecenter\AnalisisEconomico\Portal\AreData\INDMON\EAIPivot.xlsx!Historic%20Graph" TargetMode="External"/><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DE@bde.pr.gov"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gmedina@bde.pr.gov" TargetMode="External"/><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bde.pr.gov/"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7.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xlsx"/><Relationship Id="rId1" Type="http://schemas.openxmlformats.org/officeDocument/2006/relationships/slideLayout" Target="../slideLayouts/slideLayout6.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516B-5A91-44AF-AC25-B246818F9C48}"/>
              </a:ext>
            </a:extLst>
          </p:cNvPr>
          <p:cNvSpPr>
            <a:spLocks noGrp="1"/>
          </p:cNvSpPr>
          <p:nvPr>
            <p:ph type="ctrTitle"/>
          </p:nvPr>
        </p:nvSpPr>
        <p:spPr>
          <a:xfrm>
            <a:off x="159272" y="1707366"/>
            <a:ext cx="3002571" cy="2412052"/>
          </a:xfrm>
        </p:spPr>
        <p:txBody>
          <a:bodyPr>
            <a:normAutofit/>
          </a:bodyPr>
          <a:lstStyle/>
          <a:p>
            <a:r>
              <a:rPr lang="en-US" sz="2800" dirty="0">
                <a:latin typeface="Poppins" panose="00000500000000000000" pitchFamily="2" charset="0"/>
              </a:rPr>
              <a:t>The Puerto Rico Economic Activity Index (EDB-EAI)</a:t>
            </a:r>
          </a:p>
        </p:txBody>
      </p:sp>
      <p:sp>
        <p:nvSpPr>
          <p:cNvPr id="3" name="Subtitle 2">
            <a:extLst>
              <a:ext uri="{FF2B5EF4-FFF2-40B4-BE49-F238E27FC236}">
                <a16:creationId xmlns:a16="http://schemas.microsoft.com/office/drawing/2014/main" id="{A5A56D49-8160-4920-9251-6D83E4EDEEBF}"/>
              </a:ext>
            </a:extLst>
          </p:cNvPr>
          <p:cNvSpPr>
            <a:spLocks noGrp="1"/>
          </p:cNvSpPr>
          <p:nvPr>
            <p:ph type="subTitle" idx="1"/>
          </p:nvPr>
        </p:nvSpPr>
        <p:spPr>
          <a:xfrm>
            <a:off x="159272" y="3956834"/>
            <a:ext cx="3002571" cy="1025524"/>
          </a:xfrm>
        </p:spPr>
        <p:txBody>
          <a:bodyPr>
            <a:normAutofit/>
          </a:bodyPr>
          <a:lstStyle/>
          <a:p>
            <a:endParaRPr lang="en-US" sz="2000" dirty="0"/>
          </a:p>
          <a:p>
            <a:r>
              <a:rPr lang="en-US" sz="2000" dirty="0"/>
              <a:t>July &amp; August 2025</a:t>
            </a:r>
          </a:p>
        </p:txBody>
      </p:sp>
    </p:spTree>
    <p:extLst>
      <p:ext uri="{BB962C8B-B14F-4D97-AF65-F5344CB8AC3E}">
        <p14:creationId xmlns:p14="http://schemas.microsoft.com/office/powerpoint/2010/main" val="399561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CF3FD9-ABA3-4396-91B2-F79D38DECF07}"/>
              </a:ext>
            </a:extLst>
          </p:cNvPr>
          <p:cNvSpPr>
            <a:spLocks noGrp="1"/>
          </p:cNvSpPr>
          <p:nvPr>
            <p:ph type="title"/>
          </p:nvPr>
        </p:nvSpPr>
        <p:spPr>
          <a:xfrm>
            <a:off x="2983344" y="85232"/>
            <a:ext cx="8146209" cy="1177290"/>
          </a:xfrm>
        </p:spPr>
        <p:txBody>
          <a:bodyPr anchor="ctr">
            <a:normAutofit/>
          </a:bodyPr>
          <a:lstStyle/>
          <a:p>
            <a:r>
              <a:rPr lang="en-US" sz="2800" b="1" dirty="0"/>
              <a:t>EDB-EAI Overview – July &amp; August 2025</a:t>
            </a:r>
          </a:p>
        </p:txBody>
      </p:sp>
      <p:sp>
        <p:nvSpPr>
          <p:cNvPr id="10" name="Content Placeholder 9">
            <a:extLst>
              <a:ext uri="{FF2B5EF4-FFF2-40B4-BE49-F238E27FC236}">
                <a16:creationId xmlns:a16="http://schemas.microsoft.com/office/drawing/2014/main" id="{9335337A-BC3B-40FA-9873-A3D5EC15C9F7}"/>
              </a:ext>
            </a:extLst>
          </p:cNvPr>
          <p:cNvSpPr>
            <a:spLocks noGrp="1"/>
          </p:cNvSpPr>
          <p:nvPr>
            <p:ph idx="1"/>
          </p:nvPr>
        </p:nvSpPr>
        <p:spPr>
          <a:xfrm>
            <a:off x="4417330" y="1731558"/>
            <a:ext cx="7509163" cy="4624792"/>
          </a:xfrm>
          <a:solidFill>
            <a:srgbClr val="CAE8FF"/>
          </a:solidFill>
          <a:effectLst/>
        </p:spPr>
        <p:txBody>
          <a:bodyPr anchor="ctr">
            <a:noAutofit/>
          </a:bodyPr>
          <a:lstStyle/>
          <a:p>
            <a:pPr marL="0" indent="0" algn="just">
              <a:lnSpc>
                <a:spcPct val="100000"/>
              </a:lnSpc>
              <a:buNone/>
            </a:pPr>
            <a:r>
              <a:rPr lang="en-US" sz="1000" dirty="0">
                <a:cs typeface="Arial" charset="0"/>
              </a:rPr>
              <a:t>The </a:t>
            </a:r>
            <a:r>
              <a:rPr lang="en-US" sz="1000" b="1" dirty="0">
                <a:cs typeface="Arial" charset="0"/>
              </a:rPr>
              <a:t>EDB-EAI, s. a.</a:t>
            </a:r>
            <a:r>
              <a:rPr lang="en-US" sz="1000" dirty="0">
                <a:cs typeface="Arial" charset="0"/>
              </a:rPr>
              <a:t>,</a:t>
            </a:r>
            <a:r>
              <a:rPr lang="en-US" sz="1000" b="1" dirty="0">
                <a:cs typeface="Arial" charset="0"/>
              </a:rPr>
              <a:t> </a:t>
            </a:r>
            <a:r>
              <a:rPr lang="en-US" sz="1000" dirty="0">
                <a:cs typeface="Arial" charset="0"/>
              </a:rPr>
              <a:t>reached to </a:t>
            </a:r>
            <a:r>
              <a:rPr lang="en-US" sz="1000" b="1" dirty="0">
                <a:cs typeface="Arial" charset="0"/>
              </a:rPr>
              <a:t>127.6 </a:t>
            </a:r>
            <a:r>
              <a:rPr lang="en-US" sz="1000" dirty="0">
                <a:cs typeface="Arial" charset="0"/>
              </a:rPr>
              <a:t>points in </a:t>
            </a:r>
            <a:r>
              <a:rPr lang="en-US" sz="1000" b="1" dirty="0">
                <a:cs typeface="Arial" charset="0"/>
              </a:rPr>
              <a:t>July </a:t>
            </a:r>
            <a:r>
              <a:rPr lang="en-US" sz="1000" dirty="0">
                <a:cs typeface="Arial" charset="0"/>
              </a:rPr>
              <a:t>and </a:t>
            </a:r>
            <a:r>
              <a:rPr lang="en-US" sz="1000" b="1" dirty="0">
                <a:cs typeface="Arial" charset="0"/>
              </a:rPr>
              <a:t>128.2</a:t>
            </a:r>
            <a:r>
              <a:rPr lang="en-US" sz="1000" dirty="0">
                <a:cs typeface="Arial" charset="0"/>
              </a:rPr>
              <a:t> points in </a:t>
            </a:r>
            <a:r>
              <a:rPr lang="en-US" sz="1000" b="1" dirty="0">
                <a:cs typeface="Arial" charset="0"/>
              </a:rPr>
              <a:t>August</a:t>
            </a:r>
            <a:r>
              <a:rPr lang="en-US" sz="1000" dirty="0">
                <a:cs typeface="Arial" charset="0"/>
              </a:rPr>
              <a:t>;</a:t>
            </a:r>
            <a:r>
              <a:rPr lang="en-US" sz="1000" b="1" dirty="0">
                <a:cs typeface="Arial" charset="0"/>
              </a:rPr>
              <a:t> </a:t>
            </a:r>
            <a:r>
              <a:rPr lang="en-US" sz="1000" dirty="0">
                <a:cs typeface="Arial" charset="0"/>
              </a:rPr>
              <a:t>it resulted in a </a:t>
            </a:r>
            <a:r>
              <a:rPr lang="en-US" sz="1000" b="1" dirty="0">
                <a:cs typeface="Arial" charset="0"/>
              </a:rPr>
              <a:t>decline </a:t>
            </a:r>
            <a:r>
              <a:rPr lang="en-US" sz="1000" dirty="0">
                <a:cs typeface="Arial" charset="0"/>
              </a:rPr>
              <a:t>of </a:t>
            </a:r>
            <a:r>
              <a:rPr lang="en-US" sz="1000" b="1" dirty="0">
                <a:cs typeface="Arial" charset="0"/>
              </a:rPr>
              <a:t>0.7% </a:t>
            </a:r>
            <a:r>
              <a:rPr lang="en-US" sz="1000" dirty="0">
                <a:cs typeface="Arial" charset="0"/>
              </a:rPr>
              <a:t>for July, and </a:t>
            </a:r>
            <a:r>
              <a:rPr lang="en-US" sz="1000" b="1" dirty="0">
                <a:cs typeface="Arial" charset="0"/>
              </a:rPr>
              <a:t>remained unchanged</a:t>
            </a:r>
            <a:r>
              <a:rPr lang="en-US" sz="1000" dirty="0">
                <a:cs typeface="Arial" charset="0"/>
              </a:rPr>
              <a:t> in August relative to the same month last year. </a:t>
            </a:r>
            <a:r>
              <a:rPr lang="en-US" sz="1000" dirty="0"/>
              <a:t>The recovery in economic activity continued its upward trend for 29 consecutive months, aligning with labor market reports that show employment gains across multiple industries. However, persistent instability in the electrical grid, ongoing uncertainty from new trade policies, and heightened geopolitical tensions remain significant sources of concern.</a:t>
            </a:r>
          </a:p>
          <a:p>
            <a:pPr marL="0" indent="0" algn="just">
              <a:lnSpc>
                <a:spcPct val="100000"/>
              </a:lnSpc>
              <a:buNone/>
            </a:pPr>
            <a:r>
              <a:rPr lang="en-US" sz="1000" dirty="0"/>
              <a:t>During fiscal year 2023, the seasonally adjusted EDB-EAI registered a 2.4% increase compared to fiscal year 2022, followed by a 2.9% rise in fiscal year 2024. However, </a:t>
            </a:r>
            <a:r>
              <a:rPr lang="en-US" sz="1000" b="1" dirty="0"/>
              <a:t>for fiscal year 2025</a:t>
            </a:r>
            <a:r>
              <a:rPr lang="en-US" sz="1000" dirty="0"/>
              <a:t>, the index experienced a </a:t>
            </a:r>
            <a:r>
              <a:rPr lang="en-US" sz="1000" b="1" dirty="0"/>
              <a:t>decline of 0.7%. </a:t>
            </a:r>
            <a:r>
              <a:rPr lang="en-US" sz="1000" dirty="0"/>
              <a:t>In terms of calendar years, a 3.0% increase was recorded in 2023, following a 3.1% growth in 2022. Similarly, calendar year 2024 saw a modest expansion of 0.6% relative to 2023. Nevertheless, for the period from </a:t>
            </a:r>
            <a:r>
              <a:rPr lang="en-US" sz="1000" b="1" dirty="0"/>
              <a:t>January to August 2025</a:t>
            </a:r>
            <a:r>
              <a:rPr lang="en-US" sz="1000" dirty="0"/>
              <a:t>, a </a:t>
            </a:r>
            <a:r>
              <a:rPr lang="en-US" sz="1000" b="1" dirty="0"/>
              <a:t>contraction of 0.7%</a:t>
            </a:r>
            <a:r>
              <a:rPr lang="en-US" sz="1000" dirty="0"/>
              <a:t> was observed.</a:t>
            </a:r>
          </a:p>
          <a:p>
            <a:pPr marL="0" indent="0" algn="just">
              <a:lnSpc>
                <a:spcPct val="100000"/>
              </a:lnSpc>
              <a:buNone/>
            </a:pPr>
            <a:r>
              <a:rPr lang="en-US" sz="1000" b="1" dirty="0">
                <a:cs typeface="Arial" charset="0"/>
              </a:rPr>
              <a:t>Total non-farm payroll employment, s. a.</a:t>
            </a:r>
            <a:r>
              <a:rPr lang="en-US" sz="1000" dirty="0">
                <a:cs typeface="Arial" charset="0"/>
              </a:rPr>
              <a:t>, averaged 972,100 jobs in July and 974,000 jobs in June, which represent increases of 1% in July and 0.2% in August, on a m-o-m basis. The annual increments were 2.0% for July and 2.1% for August. </a:t>
            </a:r>
          </a:p>
          <a:p>
            <a:pPr marL="0" indent="0" algn="just">
              <a:lnSpc>
                <a:spcPct val="100000"/>
              </a:lnSpc>
              <a:buNone/>
            </a:pPr>
            <a:r>
              <a:rPr lang="en-US" sz="1000" b="1" dirty="0">
                <a:cs typeface="Arial" charset="0"/>
              </a:rPr>
              <a:t>Electric power generation, s. a.</a:t>
            </a:r>
            <a:r>
              <a:rPr lang="en-US" sz="1000" dirty="0">
                <a:cs typeface="Arial" charset="0"/>
              </a:rPr>
              <a:t>, for July 2025, totaled 1,495.4 million kWh and for August totaled 1,560.1 million kWh. These results showed increases of 1.4% in July and of 4.3% in August on a m-o-m basis. The y-o-y result were a decrease of 7.7% and a slight increase of 0.1% in July and August, respectively . </a:t>
            </a:r>
          </a:p>
          <a:p>
            <a:pPr marL="0" indent="0" algn="just">
              <a:lnSpc>
                <a:spcPct val="100000"/>
              </a:lnSpc>
              <a:buNone/>
            </a:pPr>
            <a:r>
              <a:rPr lang="en-US" sz="1000" dirty="0">
                <a:cs typeface="Arial" charset="0"/>
              </a:rPr>
              <a:t>The preliminary estimate for </a:t>
            </a:r>
            <a:r>
              <a:rPr lang="en-US" sz="1000" b="1" dirty="0">
                <a:cs typeface="Arial" charset="0"/>
              </a:rPr>
              <a:t>gasoline consumption*, s. a.</a:t>
            </a:r>
            <a:r>
              <a:rPr lang="en-US" sz="1000" dirty="0">
                <a:cs typeface="Arial" charset="0"/>
              </a:rPr>
              <a:t>, for July 2025 totaled 70.3 million of gallons and for August 69.3 million of gallons, showing reductions of 2.0% in July and 1.4% in August, compared to the previous month. It diminished by 4.7% in July and by 5.7% in August, compared to the equivalent month of the previous year. </a:t>
            </a:r>
          </a:p>
          <a:p>
            <a:pPr marL="0" indent="0" algn="just">
              <a:lnSpc>
                <a:spcPct val="100000"/>
              </a:lnSpc>
              <a:buNone/>
            </a:pPr>
            <a:r>
              <a:rPr lang="en-US" sz="1000" b="1" dirty="0">
                <a:cs typeface="Arial" charset="0"/>
              </a:rPr>
              <a:t>Cement sales, s. a.</a:t>
            </a:r>
            <a:r>
              <a:rPr lang="en-US" sz="1000" dirty="0">
                <a:cs typeface="Arial" charset="0"/>
              </a:rPr>
              <a:t>, totaled 1.33 million of 94lb. bags for July 2025 and 1.37 million of 94lb. in August with upturns of 1.3% and 3.4% compared to June and July 2025. These results represent y-o-y growths of 7.7% for July and 13.2% for July.</a:t>
            </a:r>
            <a:endParaRPr lang="en-US" sz="1000" dirty="0"/>
          </a:p>
        </p:txBody>
      </p:sp>
      <p:sp>
        <p:nvSpPr>
          <p:cNvPr id="11" name="Text Placeholder 10">
            <a:extLst>
              <a:ext uri="{FF2B5EF4-FFF2-40B4-BE49-F238E27FC236}">
                <a16:creationId xmlns:a16="http://schemas.microsoft.com/office/drawing/2014/main" id="{C2999E0F-9ECA-4B39-B447-923774C34E98}"/>
              </a:ext>
            </a:extLst>
          </p:cNvPr>
          <p:cNvSpPr>
            <a:spLocks noGrp="1"/>
          </p:cNvSpPr>
          <p:nvPr>
            <p:ph type="body" sz="half" idx="2"/>
          </p:nvPr>
        </p:nvSpPr>
        <p:spPr>
          <a:xfrm>
            <a:off x="844834" y="2810282"/>
            <a:ext cx="2736566" cy="1959681"/>
          </a:xfrm>
          <a:solidFill>
            <a:srgbClr val="E5BC44"/>
          </a:solidFill>
        </p:spPr>
        <p:txBody>
          <a:bodyPr anchor="ctr">
            <a:normAutofit lnSpcReduction="10000"/>
          </a:bodyPr>
          <a:lstStyle/>
          <a:p>
            <a:pPr algn="just">
              <a:lnSpc>
                <a:spcPct val="150000"/>
              </a:lnSpc>
            </a:pPr>
            <a:r>
              <a:rPr lang="en-US" sz="1200" dirty="0"/>
              <a:t>The EDB-EAI recorded a y-o-y decrease of 0.7% in July and had no change in August compared to the corresponding month of the previous year. On a m-o-m basis, it increased by 0.4% in July and 0.5% in August.</a:t>
            </a:r>
          </a:p>
        </p:txBody>
      </p:sp>
      <p:sp>
        <p:nvSpPr>
          <p:cNvPr id="7" name="Date Placeholder 6">
            <a:extLst>
              <a:ext uri="{FF2B5EF4-FFF2-40B4-BE49-F238E27FC236}">
                <a16:creationId xmlns:a16="http://schemas.microsoft.com/office/drawing/2014/main" id="{A908EE7C-3C8E-4CB0-B0B2-7A8FEE7CCBC8}"/>
              </a:ext>
            </a:extLst>
          </p:cNvPr>
          <p:cNvSpPr>
            <a:spLocks noGrp="1"/>
          </p:cNvSpPr>
          <p:nvPr>
            <p:ph type="dt" sz="half" idx="10"/>
          </p:nvPr>
        </p:nvSpPr>
        <p:spPr/>
        <p:txBody>
          <a:bodyPr/>
          <a:lstStyle/>
          <a:p>
            <a:fld id="{F45B79C1-8655-4CDD-B313-0545B32CF8A9}" type="datetime1">
              <a:rPr lang="en-US" smtClean="0"/>
              <a:t>10/27/2025</a:t>
            </a:fld>
            <a:endParaRPr lang="en-US" dirty="0"/>
          </a:p>
        </p:txBody>
      </p:sp>
      <p:sp>
        <p:nvSpPr>
          <p:cNvPr id="8" name="Slide Number Placeholder 7">
            <a:extLst>
              <a:ext uri="{FF2B5EF4-FFF2-40B4-BE49-F238E27FC236}">
                <a16:creationId xmlns:a16="http://schemas.microsoft.com/office/drawing/2014/main" id="{296608E4-2F1D-4A3F-98DB-1A593C121F35}"/>
              </a:ext>
            </a:extLst>
          </p:cNvPr>
          <p:cNvSpPr>
            <a:spLocks noGrp="1"/>
          </p:cNvSpPr>
          <p:nvPr>
            <p:ph type="sldNum" sz="quarter" idx="12"/>
          </p:nvPr>
        </p:nvSpPr>
        <p:spPr/>
        <p:txBody>
          <a:bodyPr/>
          <a:lstStyle/>
          <a:p>
            <a:fld id="{E014C3AA-19E7-495D-9D23-463A7F191887}" type="slidenum">
              <a:rPr lang="en-US" smtClean="0"/>
              <a:t>10</a:t>
            </a:fld>
            <a:endParaRPr lang="en-US" dirty="0"/>
          </a:p>
        </p:txBody>
      </p:sp>
      <p:sp>
        <p:nvSpPr>
          <p:cNvPr id="12" name="TextBox 11">
            <a:extLst>
              <a:ext uri="{FF2B5EF4-FFF2-40B4-BE49-F238E27FC236}">
                <a16:creationId xmlns:a16="http://schemas.microsoft.com/office/drawing/2014/main" id="{60FA7369-D24C-4580-B2DA-7B945F65C8E9}"/>
              </a:ext>
            </a:extLst>
          </p:cNvPr>
          <p:cNvSpPr txBox="1"/>
          <p:nvPr/>
        </p:nvSpPr>
        <p:spPr>
          <a:xfrm>
            <a:off x="650879" y="5743502"/>
            <a:ext cx="2438488" cy="246221"/>
          </a:xfrm>
          <a:prstGeom prst="rect">
            <a:avLst/>
          </a:prstGeom>
          <a:noFill/>
        </p:spPr>
        <p:txBody>
          <a:bodyPr wrap="none" rtlCol="0">
            <a:spAutoFit/>
          </a:bodyPr>
          <a:lstStyle/>
          <a:p>
            <a:r>
              <a:rPr lang="es-PR" sz="1000" dirty="0">
                <a:latin typeface="Avenir" panose="02000503020000020003"/>
              </a:rPr>
              <a:t>Sources: BLS, LUMA Energy, PRDT and EDB.</a:t>
            </a:r>
          </a:p>
        </p:txBody>
      </p:sp>
      <p:sp>
        <p:nvSpPr>
          <p:cNvPr id="13" name="Rectangle 3">
            <a:extLst>
              <a:ext uri="{FF2B5EF4-FFF2-40B4-BE49-F238E27FC236}">
                <a16:creationId xmlns:a16="http://schemas.microsoft.com/office/drawing/2014/main" id="{FF297C00-6BE7-4562-8B1B-7C19C136C805}"/>
              </a:ext>
            </a:extLst>
          </p:cNvPr>
          <p:cNvSpPr txBox="1">
            <a:spLocks noChangeArrowheads="1"/>
          </p:cNvSpPr>
          <p:nvPr/>
        </p:nvSpPr>
        <p:spPr>
          <a:xfrm>
            <a:off x="659185" y="5989723"/>
            <a:ext cx="4054288" cy="333473"/>
          </a:xfrm>
          <a:prstGeom prst="rect">
            <a:avLst/>
          </a:prstGeom>
        </p:spPr>
        <p:txBody>
          <a:bodyPr vert="horz" lIns="91440" tIns="45720" rIns="91440" bIns="45720" rtlCol="0">
            <a:normAutofit fontScale="92500" lnSpcReduction="20000"/>
          </a:bodyPr>
          <a:lstStyle/>
          <a:p>
            <a:pPr marL="342900" indent="-342900">
              <a:spcBef>
                <a:spcPct val="20000"/>
              </a:spcBef>
            </a:pPr>
            <a:r>
              <a:rPr lang="en-US" sz="1000" dirty="0">
                <a:latin typeface="Avenir" panose="02000503020000020003"/>
                <a:cs typeface="Arial" charset="0"/>
              </a:rPr>
              <a:t>* 	EDB applies a 3-month moving average adjustment to the gasoline consumption data.</a:t>
            </a:r>
          </a:p>
        </p:txBody>
      </p:sp>
      <p:sp>
        <p:nvSpPr>
          <p:cNvPr id="14" name="TextBox 13">
            <a:extLst>
              <a:ext uri="{FF2B5EF4-FFF2-40B4-BE49-F238E27FC236}">
                <a16:creationId xmlns:a16="http://schemas.microsoft.com/office/drawing/2014/main" id="{3D6A8AD5-1A3A-4ABC-BDD4-70F0F4AD4E57}"/>
              </a:ext>
            </a:extLst>
          </p:cNvPr>
          <p:cNvSpPr txBox="1"/>
          <p:nvPr/>
        </p:nvSpPr>
        <p:spPr>
          <a:xfrm>
            <a:off x="5532961" y="6452460"/>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64300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DA70-9BFB-46F8-9E8D-7CAD0832A4ED}"/>
              </a:ext>
            </a:extLst>
          </p:cNvPr>
          <p:cNvSpPr>
            <a:spLocks noGrp="1"/>
          </p:cNvSpPr>
          <p:nvPr>
            <p:ph type="title"/>
          </p:nvPr>
        </p:nvSpPr>
        <p:spPr/>
        <p:txBody>
          <a:bodyPr>
            <a:normAutofit/>
          </a:bodyPr>
          <a:lstStyle/>
          <a:p>
            <a:r>
              <a:rPr lang="en-US" sz="2800" b="1" dirty="0"/>
              <a:t>EDB-EAI Monthly Components (1/2017 to 8/2025)</a:t>
            </a:r>
          </a:p>
        </p:txBody>
      </p:sp>
      <p:sp>
        <p:nvSpPr>
          <p:cNvPr id="7" name="Content Placeholder 6">
            <a:extLst>
              <a:ext uri="{FF2B5EF4-FFF2-40B4-BE49-F238E27FC236}">
                <a16:creationId xmlns:a16="http://schemas.microsoft.com/office/drawing/2014/main" id="{3A712508-C561-4511-B1A1-C86ADE422605}"/>
              </a:ext>
            </a:extLst>
          </p:cNvPr>
          <p:cNvSpPr>
            <a:spLocks noGrp="1"/>
          </p:cNvSpPr>
          <p:nvPr>
            <p:ph sz="half" idx="2"/>
          </p:nvPr>
        </p:nvSpPr>
        <p:spPr>
          <a:xfrm>
            <a:off x="6471554" y="1898166"/>
            <a:ext cx="4278092" cy="1644024"/>
          </a:xfrm>
          <a:noFill/>
        </p:spPr>
        <p:txBody>
          <a:bodyPr>
            <a:normAutofit lnSpcReduction="10000"/>
          </a:bodyPr>
          <a:lstStyle/>
          <a:p>
            <a:pPr marL="0" indent="0" algn="just">
              <a:lnSpc>
                <a:spcPct val="150000"/>
              </a:lnSpc>
              <a:buNone/>
            </a:pPr>
            <a:r>
              <a:rPr lang="en-US" sz="1200" b="1" dirty="0"/>
              <a:t>Total non-farm payroll employment, s. a.</a:t>
            </a:r>
            <a:r>
              <a:rPr lang="en-US" sz="1200" dirty="0"/>
              <a:t>,</a:t>
            </a:r>
            <a:r>
              <a:rPr lang="en-US" sz="1200" b="1" dirty="0"/>
              <a:t> </a:t>
            </a:r>
            <a:r>
              <a:rPr lang="en-US" sz="1200" dirty="0"/>
              <a:t>averaged </a:t>
            </a:r>
            <a:r>
              <a:rPr lang="en-US" sz="1200" b="1" dirty="0"/>
              <a:t>972,100 </a:t>
            </a:r>
            <a:r>
              <a:rPr lang="en-US" sz="1200" dirty="0"/>
              <a:t>employees in </a:t>
            </a:r>
            <a:r>
              <a:rPr lang="en-US" sz="1200" b="1" dirty="0"/>
              <a:t>July</a:t>
            </a:r>
            <a:r>
              <a:rPr lang="en-US" sz="1200" dirty="0"/>
              <a:t> and </a:t>
            </a:r>
            <a:r>
              <a:rPr lang="en-US" sz="1200" b="1" dirty="0"/>
              <a:t>974,000</a:t>
            </a:r>
            <a:r>
              <a:rPr lang="en-US" sz="1200" dirty="0"/>
              <a:t> employees in </a:t>
            </a:r>
            <a:r>
              <a:rPr lang="en-US" sz="1200" b="1" dirty="0"/>
              <a:t>August. </a:t>
            </a:r>
            <a:r>
              <a:rPr lang="en-US" sz="1200" dirty="0"/>
              <a:t>These represent growths of</a:t>
            </a:r>
            <a:r>
              <a:rPr lang="en-US" sz="1200" b="1" dirty="0"/>
              <a:t> 1.0%</a:t>
            </a:r>
            <a:r>
              <a:rPr lang="en-US" sz="1200" dirty="0"/>
              <a:t> and </a:t>
            </a:r>
            <a:r>
              <a:rPr lang="en-US" sz="1200" b="1" dirty="0"/>
              <a:t>0.2%, </a:t>
            </a:r>
            <a:r>
              <a:rPr lang="en-US" sz="1200" dirty="0"/>
              <a:t>in the same order, compared against the previous month. Moreover, it improved by 2.0% in July and 2.1% in August, in a y-o-y basis. </a:t>
            </a:r>
          </a:p>
        </p:txBody>
      </p:sp>
      <p:sp>
        <p:nvSpPr>
          <p:cNvPr id="4" name="Date Placeholder 3">
            <a:extLst>
              <a:ext uri="{FF2B5EF4-FFF2-40B4-BE49-F238E27FC236}">
                <a16:creationId xmlns:a16="http://schemas.microsoft.com/office/drawing/2014/main" id="{0481FC9F-C58E-42E6-BA05-9458059F9A92}"/>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A81A09FE-20CC-4556-AD37-2449531C4E97}"/>
              </a:ext>
            </a:extLst>
          </p:cNvPr>
          <p:cNvSpPr>
            <a:spLocks noGrp="1"/>
          </p:cNvSpPr>
          <p:nvPr>
            <p:ph type="sldNum" sz="quarter" idx="12"/>
          </p:nvPr>
        </p:nvSpPr>
        <p:spPr/>
        <p:txBody>
          <a:bodyPr/>
          <a:lstStyle/>
          <a:p>
            <a:fld id="{E014C3AA-19E7-495D-9D23-463A7F191887}" type="slidenum">
              <a:rPr lang="en-US" smtClean="0"/>
              <a:t>11</a:t>
            </a:fld>
            <a:endParaRPr lang="en-US"/>
          </a:p>
        </p:txBody>
      </p:sp>
      <p:sp>
        <p:nvSpPr>
          <p:cNvPr id="12" name="Content Placeholder 6">
            <a:extLst>
              <a:ext uri="{FF2B5EF4-FFF2-40B4-BE49-F238E27FC236}">
                <a16:creationId xmlns:a16="http://schemas.microsoft.com/office/drawing/2014/main" id="{51919285-6127-48EF-8174-7FD2B4762299}"/>
              </a:ext>
            </a:extLst>
          </p:cNvPr>
          <p:cNvSpPr txBox="1">
            <a:spLocks/>
          </p:cNvSpPr>
          <p:nvPr/>
        </p:nvSpPr>
        <p:spPr>
          <a:xfrm>
            <a:off x="6410709" y="4040595"/>
            <a:ext cx="4302848" cy="153662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veni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pPr>
            <a:r>
              <a:rPr lang="en-US" sz="1100" b="1" dirty="0">
                <a:latin typeface="Poppins" panose="00000500000000000000" pitchFamily="2" charset="0"/>
                <a:cs typeface="Poppins" panose="00000500000000000000" pitchFamily="2" charset="0"/>
              </a:rPr>
              <a:t>Electric power generation**, s. a., </a:t>
            </a:r>
            <a:r>
              <a:rPr lang="en-US" sz="1100" dirty="0">
                <a:latin typeface="Poppins" panose="00000500000000000000" pitchFamily="2" charset="0"/>
                <a:cs typeface="Poppins" panose="00000500000000000000" pitchFamily="2" charset="0"/>
              </a:rPr>
              <a:t>for </a:t>
            </a:r>
            <a:r>
              <a:rPr lang="en-US" sz="1100" b="1" dirty="0">
                <a:latin typeface="Poppins" panose="00000500000000000000" pitchFamily="2" charset="0"/>
                <a:cs typeface="Poppins" panose="00000500000000000000" pitchFamily="2" charset="0"/>
              </a:rPr>
              <a:t>July 2025</a:t>
            </a:r>
            <a:r>
              <a:rPr lang="en-US" sz="1100" dirty="0">
                <a:latin typeface="Poppins" panose="00000500000000000000" pitchFamily="2" charset="0"/>
                <a:cs typeface="Poppins" panose="00000500000000000000" pitchFamily="2" charset="0"/>
              </a:rPr>
              <a:t>, totaled </a:t>
            </a:r>
            <a:r>
              <a:rPr lang="en-US" sz="1100" b="1" dirty="0">
                <a:latin typeface="Poppins" panose="00000500000000000000" pitchFamily="2" charset="0"/>
                <a:cs typeface="Poppins" panose="00000500000000000000" pitchFamily="2" charset="0"/>
              </a:rPr>
              <a:t>1,495.4 million kWh, </a:t>
            </a:r>
            <a:r>
              <a:rPr lang="en-US" sz="1100" dirty="0">
                <a:latin typeface="Poppins" panose="00000500000000000000" pitchFamily="2" charset="0"/>
                <a:cs typeface="Poppins" panose="00000500000000000000" pitchFamily="2" charset="0"/>
              </a:rPr>
              <a:t>and for </a:t>
            </a:r>
            <a:r>
              <a:rPr lang="en-US" sz="1100" b="1" dirty="0">
                <a:latin typeface="Poppins" panose="00000500000000000000" pitchFamily="2" charset="0"/>
                <a:cs typeface="Poppins" panose="00000500000000000000" pitchFamily="2" charset="0"/>
              </a:rPr>
              <a:t>August </a:t>
            </a:r>
            <a:r>
              <a:rPr lang="en-US" sz="1100" dirty="0">
                <a:latin typeface="Poppins" panose="00000500000000000000" pitchFamily="2" charset="0"/>
                <a:cs typeface="Poppins" panose="00000500000000000000" pitchFamily="2" charset="0"/>
              </a:rPr>
              <a:t>totaled</a:t>
            </a:r>
            <a:r>
              <a:rPr lang="en-US" sz="1100" b="1" dirty="0">
                <a:latin typeface="Poppins" panose="00000500000000000000" pitchFamily="2" charset="0"/>
                <a:cs typeface="Poppins" panose="00000500000000000000" pitchFamily="2" charset="0"/>
              </a:rPr>
              <a:t> 1,560.1 million kWh</a:t>
            </a:r>
            <a:r>
              <a:rPr lang="en-US" sz="1100" dirty="0">
                <a:latin typeface="Poppins" panose="00000500000000000000" pitchFamily="2" charset="0"/>
                <a:cs typeface="Poppins" panose="00000500000000000000" pitchFamily="2" charset="0"/>
              </a:rPr>
              <a:t>; which mean increments of </a:t>
            </a:r>
            <a:r>
              <a:rPr lang="en-US" sz="1100" b="1" dirty="0">
                <a:latin typeface="Poppins" panose="00000500000000000000" pitchFamily="2" charset="0"/>
                <a:cs typeface="Poppins" panose="00000500000000000000" pitchFamily="2" charset="0"/>
              </a:rPr>
              <a:t>1.4% </a:t>
            </a:r>
            <a:r>
              <a:rPr lang="en-US" sz="1100" dirty="0">
                <a:latin typeface="Poppins" panose="00000500000000000000" pitchFamily="2" charset="0"/>
                <a:cs typeface="Poppins" panose="00000500000000000000" pitchFamily="2" charset="0"/>
              </a:rPr>
              <a:t>and </a:t>
            </a:r>
            <a:r>
              <a:rPr lang="en-US" sz="1100" b="1" dirty="0">
                <a:latin typeface="Poppins" panose="00000500000000000000" pitchFamily="2" charset="0"/>
                <a:cs typeface="Poppins" panose="00000500000000000000" pitchFamily="2" charset="0"/>
              </a:rPr>
              <a:t>4.3%</a:t>
            </a:r>
            <a:r>
              <a:rPr lang="en-US" sz="1100" dirty="0">
                <a:latin typeface="Poppins" panose="00000500000000000000" pitchFamily="2" charset="0"/>
                <a:cs typeface="Poppins" panose="00000500000000000000" pitchFamily="2" charset="0"/>
              </a:rPr>
              <a:t> for July and August, respectively, in a m-o-m basis. The annual changes are -7.7% for July and slight increase of 0.1% for August. </a:t>
            </a:r>
          </a:p>
        </p:txBody>
      </p:sp>
      <p:sp>
        <p:nvSpPr>
          <p:cNvPr id="13" name="TextBox 12">
            <a:extLst>
              <a:ext uri="{FF2B5EF4-FFF2-40B4-BE49-F238E27FC236}">
                <a16:creationId xmlns:a16="http://schemas.microsoft.com/office/drawing/2014/main" id="{987C9C8F-FFF2-48D9-9E96-11F17035824A}"/>
              </a:ext>
            </a:extLst>
          </p:cNvPr>
          <p:cNvSpPr txBox="1"/>
          <p:nvPr/>
        </p:nvSpPr>
        <p:spPr>
          <a:xfrm>
            <a:off x="1503197" y="6171155"/>
            <a:ext cx="3527563" cy="215444"/>
          </a:xfrm>
          <a:prstGeom prst="rect">
            <a:avLst/>
          </a:prstGeom>
          <a:noFill/>
        </p:spPr>
        <p:txBody>
          <a:bodyPr wrap="square">
            <a:spAutoFit/>
          </a:bodyPr>
          <a:lstStyle/>
          <a:p>
            <a:r>
              <a:rPr lang="en-US" sz="800" dirty="0">
                <a:latin typeface="Poppins" panose="00000500000000000000" pitchFamily="2" charset="0"/>
                <a:ea typeface="MS PGothic"/>
                <a:cs typeface="Poppins" panose="00000500000000000000" pitchFamily="2" charset="0"/>
              </a:rPr>
              <a:t>Sources: BLS and LUMA Energy. Seasonally Adjusted by EDB.</a:t>
            </a:r>
          </a:p>
        </p:txBody>
      </p:sp>
      <p:sp>
        <p:nvSpPr>
          <p:cNvPr id="14" name="Rectangle 13">
            <a:extLst>
              <a:ext uri="{FF2B5EF4-FFF2-40B4-BE49-F238E27FC236}">
                <a16:creationId xmlns:a16="http://schemas.microsoft.com/office/drawing/2014/main" id="{DDDADC5A-4F7E-46C4-ADA7-1B29EA060742}"/>
              </a:ext>
            </a:extLst>
          </p:cNvPr>
          <p:cNvSpPr/>
          <p:nvPr/>
        </p:nvSpPr>
        <p:spPr>
          <a:xfrm>
            <a:off x="6410709" y="5652419"/>
            <a:ext cx="3316221" cy="855619"/>
          </a:xfrm>
          <a:prstGeom prst="rect">
            <a:avLst/>
          </a:prstGeom>
        </p:spPr>
        <p:txBody>
          <a:bodyPr wrap="square">
            <a:spAutoFit/>
          </a:bodyPr>
          <a:lstStyle/>
          <a:p>
            <a:pPr marL="231775" indent="-231775" algn="just">
              <a:spcBef>
                <a:spcPct val="20000"/>
              </a:spcBef>
            </a:pPr>
            <a:r>
              <a:rPr lang="en-US" sz="800" dirty="0">
                <a:latin typeface="Poppins" panose="00000500000000000000" pitchFamily="2" charset="0"/>
                <a:ea typeface="MS PGothic"/>
                <a:cs typeface="Poppins" panose="00000500000000000000" pitchFamily="2" charset="0"/>
              </a:rPr>
              <a:t>* 	Seasonally adjusted with TRAMO-SEATS Method.</a:t>
            </a:r>
          </a:p>
          <a:p>
            <a:pPr marL="231775" indent="-231775" algn="just">
              <a:spcBef>
                <a:spcPct val="20000"/>
              </a:spcBef>
            </a:pPr>
            <a:r>
              <a:rPr lang="en-US" sz="800" dirty="0">
                <a:latin typeface="Poppins" panose="00000500000000000000" pitchFamily="2" charset="0"/>
                <a:cs typeface="Poppins" panose="00000500000000000000" pitchFamily="2" charset="0"/>
              </a:rPr>
              <a:t>**	The monthly electric power generation indicator includes energy produced by petroleum, natural gas, coal and renewable energy sources. The renewable energy is supplied by utility-scale solar photovoltaic generating capacity, two wind farms and landfill gases sources.</a:t>
            </a:r>
          </a:p>
        </p:txBody>
      </p:sp>
      <p:sp>
        <p:nvSpPr>
          <p:cNvPr id="15" name="TextBox 14">
            <a:extLst>
              <a:ext uri="{FF2B5EF4-FFF2-40B4-BE49-F238E27FC236}">
                <a16:creationId xmlns:a16="http://schemas.microsoft.com/office/drawing/2014/main" id="{F328B4BA-CE1C-4932-9D96-35713A2DBB33}"/>
              </a:ext>
            </a:extLst>
          </p:cNvPr>
          <p:cNvSpPr txBox="1"/>
          <p:nvPr/>
        </p:nvSpPr>
        <p:spPr>
          <a:xfrm>
            <a:off x="5532961" y="6476257"/>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graphicFrame>
        <p:nvGraphicFramePr>
          <p:cNvPr id="10" name="Object 9">
            <a:extLst>
              <a:ext uri="{FF2B5EF4-FFF2-40B4-BE49-F238E27FC236}">
                <a16:creationId xmlns:a16="http://schemas.microsoft.com/office/drawing/2014/main" id="{8829C037-DD10-5502-0488-F70D12D2AE2E}"/>
              </a:ext>
            </a:extLst>
          </p:cNvPr>
          <p:cNvGraphicFramePr>
            <a:graphicFrameLocks noChangeAspect="1"/>
          </p:cNvGraphicFramePr>
          <p:nvPr>
            <p:extLst>
              <p:ext uri="{D42A27DB-BD31-4B8C-83A1-F6EECF244321}">
                <p14:modId xmlns:p14="http://schemas.microsoft.com/office/powerpoint/2010/main" val="2960207943"/>
              </p:ext>
            </p:extLst>
          </p:nvPr>
        </p:nvGraphicFramePr>
        <p:xfrm>
          <a:off x="1138238" y="1579563"/>
          <a:ext cx="4257675" cy="2295525"/>
        </p:xfrm>
        <a:graphic>
          <a:graphicData uri="http://schemas.openxmlformats.org/presentationml/2006/ole">
            <mc:AlternateContent xmlns:mc="http://schemas.openxmlformats.org/markup-compatibility/2006">
              <mc:Choice xmlns:v="urn:schemas-microsoft-com:vml" Requires="v">
                <p:oleObj name="Worksheet" r:id="rId3" imgW="4257723" imgH="2295383" progId="Excel.Sheet.12">
                  <p:link updateAutomatic="1"/>
                </p:oleObj>
              </mc:Choice>
              <mc:Fallback>
                <p:oleObj name="Worksheet" r:id="rId3" imgW="4257723" imgH="2295383" progId="Excel.Sheet.12">
                  <p:link updateAutomatic="1"/>
                  <p:pic>
                    <p:nvPicPr>
                      <p:cNvPr id="0" name=""/>
                      <p:cNvPicPr/>
                      <p:nvPr/>
                    </p:nvPicPr>
                    <p:blipFill>
                      <a:blip r:embed="rId4"/>
                      <a:stretch>
                        <a:fillRect/>
                      </a:stretch>
                    </p:blipFill>
                    <p:spPr>
                      <a:xfrm>
                        <a:off x="1138238" y="1579563"/>
                        <a:ext cx="4257675" cy="22955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4E18877-44A2-225D-3B6C-4F223C630B15}"/>
              </a:ext>
            </a:extLst>
          </p:cNvPr>
          <p:cNvGraphicFramePr>
            <a:graphicFrameLocks noChangeAspect="1"/>
          </p:cNvGraphicFramePr>
          <p:nvPr>
            <p:extLst>
              <p:ext uri="{D42A27DB-BD31-4B8C-83A1-F6EECF244321}">
                <p14:modId xmlns:p14="http://schemas.microsoft.com/office/powerpoint/2010/main" val="3306028226"/>
              </p:ext>
            </p:extLst>
          </p:nvPr>
        </p:nvGraphicFramePr>
        <p:xfrm>
          <a:off x="1138238" y="3871913"/>
          <a:ext cx="4257675" cy="2295525"/>
        </p:xfrm>
        <a:graphic>
          <a:graphicData uri="http://schemas.openxmlformats.org/presentationml/2006/ole">
            <mc:AlternateContent xmlns:mc="http://schemas.openxmlformats.org/markup-compatibility/2006">
              <mc:Choice xmlns:v="urn:schemas-microsoft-com:vml" Requires="v">
                <p:oleObj name="Worksheet" r:id="rId5" imgW="4257723" imgH="2295383" progId="Excel.Sheet.12">
                  <p:link updateAutomatic="1"/>
                </p:oleObj>
              </mc:Choice>
              <mc:Fallback>
                <p:oleObj name="Worksheet" r:id="rId5" imgW="4257723" imgH="2295383" progId="Excel.Sheet.12">
                  <p:link updateAutomatic="1"/>
                  <p:pic>
                    <p:nvPicPr>
                      <p:cNvPr id="0" name=""/>
                      <p:cNvPicPr/>
                      <p:nvPr/>
                    </p:nvPicPr>
                    <p:blipFill>
                      <a:blip r:embed="rId6"/>
                      <a:stretch>
                        <a:fillRect/>
                      </a:stretch>
                    </p:blipFill>
                    <p:spPr>
                      <a:xfrm>
                        <a:off x="1138238" y="3871913"/>
                        <a:ext cx="4257675" cy="2295525"/>
                      </a:xfrm>
                      <a:prstGeom prst="rect">
                        <a:avLst/>
                      </a:prstGeom>
                    </p:spPr>
                  </p:pic>
                </p:oleObj>
              </mc:Fallback>
            </mc:AlternateContent>
          </a:graphicData>
        </a:graphic>
      </p:graphicFrame>
    </p:spTree>
    <p:extLst>
      <p:ext uri="{BB962C8B-B14F-4D97-AF65-F5344CB8AC3E}">
        <p14:creationId xmlns:p14="http://schemas.microsoft.com/office/powerpoint/2010/main" val="293544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DA70-9BFB-46F8-9E8D-7CAD0832A4ED}"/>
              </a:ext>
            </a:extLst>
          </p:cNvPr>
          <p:cNvSpPr>
            <a:spLocks noGrp="1"/>
          </p:cNvSpPr>
          <p:nvPr>
            <p:ph type="title"/>
          </p:nvPr>
        </p:nvSpPr>
        <p:spPr/>
        <p:txBody>
          <a:bodyPr>
            <a:normAutofit/>
          </a:bodyPr>
          <a:lstStyle/>
          <a:p>
            <a:r>
              <a:rPr lang="en-US" sz="2800" b="1" dirty="0"/>
              <a:t>EDB-EAI Monthly Components (1/2017 to 8/2025)</a:t>
            </a:r>
          </a:p>
        </p:txBody>
      </p:sp>
      <p:sp>
        <p:nvSpPr>
          <p:cNvPr id="7" name="Content Placeholder 6">
            <a:extLst>
              <a:ext uri="{FF2B5EF4-FFF2-40B4-BE49-F238E27FC236}">
                <a16:creationId xmlns:a16="http://schemas.microsoft.com/office/drawing/2014/main" id="{3A712508-C561-4511-B1A1-C86ADE422605}"/>
              </a:ext>
            </a:extLst>
          </p:cNvPr>
          <p:cNvSpPr>
            <a:spLocks noGrp="1"/>
          </p:cNvSpPr>
          <p:nvPr>
            <p:ph sz="half" idx="2"/>
          </p:nvPr>
        </p:nvSpPr>
        <p:spPr>
          <a:xfrm>
            <a:off x="6385951" y="1929459"/>
            <a:ext cx="4278092" cy="1586098"/>
          </a:xfrm>
          <a:noFill/>
        </p:spPr>
        <p:txBody>
          <a:bodyPr>
            <a:normAutofit fontScale="92500"/>
          </a:bodyPr>
          <a:lstStyle/>
          <a:p>
            <a:pPr marL="0" indent="0" algn="just">
              <a:lnSpc>
                <a:spcPct val="150000"/>
              </a:lnSpc>
              <a:buNone/>
            </a:pPr>
            <a:r>
              <a:rPr lang="en-US" sz="1200" dirty="0"/>
              <a:t>The preliminary estimate of </a:t>
            </a:r>
            <a:r>
              <a:rPr lang="en-US" sz="1200" b="1" dirty="0"/>
              <a:t>gasoline consumption**, s. a.</a:t>
            </a:r>
            <a:r>
              <a:rPr lang="en-US" sz="1200" dirty="0"/>
              <a:t>, for </a:t>
            </a:r>
            <a:r>
              <a:rPr lang="en-US" sz="1200" b="1" dirty="0"/>
              <a:t>July 2025 </a:t>
            </a:r>
            <a:r>
              <a:rPr lang="en-US" sz="1200" dirty="0"/>
              <a:t>were </a:t>
            </a:r>
            <a:r>
              <a:rPr lang="en-US" sz="1200" b="1" dirty="0"/>
              <a:t>70.3</a:t>
            </a:r>
            <a:r>
              <a:rPr lang="en-US" sz="1200" dirty="0"/>
              <a:t> </a:t>
            </a:r>
            <a:r>
              <a:rPr lang="en-US" sz="1200" b="1" dirty="0"/>
              <a:t>million of gallons</a:t>
            </a:r>
            <a:r>
              <a:rPr lang="en-US" sz="1200" dirty="0"/>
              <a:t> and for </a:t>
            </a:r>
            <a:r>
              <a:rPr lang="en-US" sz="1200" b="1" dirty="0"/>
              <a:t>August 69.3 million of gallons. </a:t>
            </a:r>
            <a:r>
              <a:rPr lang="en-US" sz="1200" dirty="0"/>
              <a:t>These results are 2.0% and 1.4% below June and July, in the same order. The annual changes contracted by 4.7% in July and 5.7% in August. </a:t>
            </a:r>
            <a:endParaRPr lang="en-US" sz="1200" b="1" dirty="0"/>
          </a:p>
        </p:txBody>
      </p:sp>
      <p:sp>
        <p:nvSpPr>
          <p:cNvPr id="4" name="Date Placeholder 3">
            <a:extLst>
              <a:ext uri="{FF2B5EF4-FFF2-40B4-BE49-F238E27FC236}">
                <a16:creationId xmlns:a16="http://schemas.microsoft.com/office/drawing/2014/main" id="{0481FC9F-C58E-42E6-BA05-9458059F9A92}"/>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A81A09FE-20CC-4556-AD37-2449531C4E97}"/>
              </a:ext>
            </a:extLst>
          </p:cNvPr>
          <p:cNvSpPr>
            <a:spLocks noGrp="1"/>
          </p:cNvSpPr>
          <p:nvPr>
            <p:ph type="sldNum" sz="quarter" idx="12"/>
          </p:nvPr>
        </p:nvSpPr>
        <p:spPr/>
        <p:txBody>
          <a:bodyPr/>
          <a:lstStyle/>
          <a:p>
            <a:fld id="{E014C3AA-19E7-495D-9D23-463A7F191887}" type="slidenum">
              <a:rPr lang="en-US" smtClean="0"/>
              <a:t>12</a:t>
            </a:fld>
            <a:endParaRPr lang="en-US" dirty="0"/>
          </a:p>
        </p:txBody>
      </p:sp>
      <p:sp>
        <p:nvSpPr>
          <p:cNvPr id="12" name="Content Placeholder 6">
            <a:extLst>
              <a:ext uri="{FF2B5EF4-FFF2-40B4-BE49-F238E27FC236}">
                <a16:creationId xmlns:a16="http://schemas.microsoft.com/office/drawing/2014/main" id="{51919285-6127-48EF-8174-7FD2B4762299}"/>
              </a:ext>
            </a:extLst>
          </p:cNvPr>
          <p:cNvSpPr txBox="1">
            <a:spLocks/>
          </p:cNvSpPr>
          <p:nvPr/>
        </p:nvSpPr>
        <p:spPr>
          <a:xfrm>
            <a:off x="6385951" y="4042264"/>
            <a:ext cx="4278092" cy="143124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veni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100" b="1" dirty="0">
                <a:latin typeface="Poppins" panose="00000500000000000000" pitchFamily="2" charset="0"/>
                <a:cs typeface="Poppins" panose="00000500000000000000" pitchFamily="2" charset="0"/>
              </a:rPr>
              <a:t>Cement sales, s. a., </a:t>
            </a:r>
            <a:r>
              <a:rPr lang="en-US" sz="1100" dirty="0">
                <a:latin typeface="Poppins" panose="00000500000000000000" pitchFamily="2" charset="0"/>
                <a:cs typeface="Poppins" panose="00000500000000000000" pitchFamily="2" charset="0"/>
              </a:rPr>
              <a:t>totaled </a:t>
            </a:r>
            <a:r>
              <a:rPr lang="en-US" sz="1100" b="1" dirty="0">
                <a:latin typeface="Poppins" panose="00000500000000000000" pitchFamily="2" charset="0"/>
                <a:cs typeface="Poppins" panose="00000500000000000000" pitchFamily="2" charset="0"/>
              </a:rPr>
              <a:t>1.33 million of 94 lb. bags </a:t>
            </a:r>
            <a:r>
              <a:rPr lang="en-US" sz="1100" dirty="0">
                <a:latin typeface="Poppins" panose="00000500000000000000" pitchFamily="2" charset="0"/>
                <a:cs typeface="Poppins" panose="00000500000000000000" pitchFamily="2" charset="0"/>
              </a:rPr>
              <a:t>in</a:t>
            </a:r>
            <a:r>
              <a:rPr lang="en-US" sz="1100" b="1" dirty="0">
                <a:latin typeface="Poppins" panose="00000500000000000000" pitchFamily="2" charset="0"/>
                <a:cs typeface="Poppins" panose="00000500000000000000" pitchFamily="2" charset="0"/>
              </a:rPr>
              <a:t> July </a:t>
            </a:r>
            <a:r>
              <a:rPr lang="en-US" sz="1100" dirty="0">
                <a:latin typeface="Poppins" panose="00000500000000000000" pitchFamily="2" charset="0"/>
                <a:cs typeface="Poppins" panose="00000500000000000000" pitchFamily="2" charset="0"/>
              </a:rPr>
              <a:t>and </a:t>
            </a:r>
            <a:r>
              <a:rPr lang="en-US" sz="1100" b="1" dirty="0">
                <a:latin typeface="Poppins" panose="00000500000000000000" pitchFamily="2" charset="0"/>
                <a:cs typeface="Poppins" panose="00000500000000000000" pitchFamily="2" charset="0"/>
              </a:rPr>
              <a:t>1.37 million of 94 lb. bags </a:t>
            </a:r>
            <a:r>
              <a:rPr lang="en-US" sz="1100" dirty="0">
                <a:latin typeface="Poppins" panose="00000500000000000000" pitchFamily="2" charset="0"/>
                <a:cs typeface="Poppins" panose="00000500000000000000" pitchFamily="2" charset="0"/>
              </a:rPr>
              <a:t>in </a:t>
            </a:r>
            <a:r>
              <a:rPr lang="en-US" sz="1100" b="1" dirty="0">
                <a:latin typeface="Poppins" panose="00000500000000000000" pitchFamily="2" charset="0"/>
                <a:cs typeface="Poppins" panose="00000500000000000000" pitchFamily="2" charset="0"/>
              </a:rPr>
              <a:t>August,</a:t>
            </a:r>
            <a:r>
              <a:rPr lang="en-US" sz="1100" dirty="0">
                <a:latin typeface="Poppins" panose="00000500000000000000" pitchFamily="2" charset="0"/>
                <a:cs typeface="Poppins" panose="00000500000000000000" pitchFamily="2" charset="0"/>
              </a:rPr>
              <a:t> these figures are 1.3% and 3.4% above the previous months. The annual changes increase by 7.7% in July and by 13.2% in August.  </a:t>
            </a:r>
          </a:p>
        </p:txBody>
      </p:sp>
      <p:sp>
        <p:nvSpPr>
          <p:cNvPr id="15" name="TextBox 14">
            <a:extLst>
              <a:ext uri="{FF2B5EF4-FFF2-40B4-BE49-F238E27FC236}">
                <a16:creationId xmlns:a16="http://schemas.microsoft.com/office/drawing/2014/main" id="{A970A1FD-5D91-4D25-8C88-7B3108E38CE4}"/>
              </a:ext>
            </a:extLst>
          </p:cNvPr>
          <p:cNvSpPr txBox="1"/>
          <p:nvPr/>
        </p:nvSpPr>
        <p:spPr>
          <a:xfrm>
            <a:off x="1498167" y="6228691"/>
            <a:ext cx="4166466" cy="215444"/>
          </a:xfrm>
          <a:prstGeom prst="rect">
            <a:avLst/>
          </a:prstGeom>
          <a:noFill/>
        </p:spPr>
        <p:txBody>
          <a:bodyPr wrap="square">
            <a:spAutoFit/>
          </a:bodyPr>
          <a:lstStyle/>
          <a:p>
            <a:r>
              <a:rPr lang="en-US" sz="800" dirty="0">
                <a:latin typeface="Poppins" panose="00000500000000000000" pitchFamily="2" charset="0"/>
                <a:ea typeface="MS PGothic"/>
                <a:cs typeface="Poppins" panose="00000500000000000000" pitchFamily="2" charset="0"/>
              </a:rPr>
              <a:t>Sources: PRDT and EDB. Seasonally Adjusted by EDB. 	</a:t>
            </a:r>
          </a:p>
        </p:txBody>
      </p:sp>
      <p:sp>
        <p:nvSpPr>
          <p:cNvPr id="16" name="Rectangle 3">
            <a:extLst>
              <a:ext uri="{FF2B5EF4-FFF2-40B4-BE49-F238E27FC236}">
                <a16:creationId xmlns:a16="http://schemas.microsoft.com/office/drawing/2014/main" id="{7632C00A-D304-402F-9AEF-C774FD82CAE6}"/>
              </a:ext>
            </a:extLst>
          </p:cNvPr>
          <p:cNvSpPr txBox="1">
            <a:spLocks noChangeArrowheads="1"/>
          </p:cNvSpPr>
          <p:nvPr/>
        </p:nvSpPr>
        <p:spPr>
          <a:xfrm>
            <a:off x="6385951" y="5723526"/>
            <a:ext cx="3831475" cy="460694"/>
          </a:xfrm>
          <a:prstGeom prst="rect">
            <a:avLst/>
          </a:prstGeom>
        </p:spPr>
        <p:txBody>
          <a:bodyPr vert="horz" lIns="91440" tIns="45720" rIns="91440" bIns="45720" rtlCol="0">
            <a:normAutofit fontScale="77500" lnSpcReduction="20000"/>
          </a:bodyPr>
          <a:lstStyle/>
          <a:p>
            <a:pPr marL="231775" indent="-231775" algn="just">
              <a:spcBef>
                <a:spcPct val="20000"/>
              </a:spcBef>
            </a:pPr>
            <a:r>
              <a:rPr lang="en-US" sz="800" dirty="0">
                <a:latin typeface="Poppins" panose="00000500000000000000" pitchFamily="2" charset="0"/>
                <a:ea typeface="MS PGothic"/>
                <a:cs typeface="Poppins" panose="00000500000000000000" pitchFamily="2" charset="0"/>
              </a:rPr>
              <a:t>* 	Seasonally adjusted with TRAMO-SEATS Method.</a:t>
            </a:r>
          </a:p>
          <a:p>
            <a:pPr marL="228600" indent="-228600" algn="just">
              <a:spcBef>
                <a:spcPct val="20000"/>
              </a:spcBef>
            </a:pPr>
            <a:r>
              <a:rPr lang="en-US" sz="800" dirty="0">
                <a:latin typeface="Poppins" panose="00000500000000000000" pitchFamily="2" charset="0"/>
                <a:cs typeface="Poppins" panose="00000500000000000000" pitchFamily="2" charset="0"/>
              </a:rPr>
              <a:t>** 	Preliminary</a:t>
            </a:r>
          </a:p>
          <a:p>
            <a:pPr marL="228600" indent="-228600" algn="just">
              <a:spcBef>
                <a:spcPct val="20000"/>
              </a:spcBef>
            </a:pPr>
            <a:r>
              <a:rPr lang="en-US" sz="800" dirty="0">
                <a:latin typeface="Poppins" panose="00000500000000000000" pitchFamily="2" charset="0"/>
                <a:cs typeface="Poppins" panose="00000500000000000000" pitchFamily="2" charset="0"/>
              </a:rPr>
              <a:t>The EDB applies a 3-month moving average adjustment to the gasoline consumption data.</a:t>
            </a:r>
          </a:p>
        </p:txBody>
      </p:sp>
      <p:sp>
        <p:nvSpPr>
          <p:cNvPr id="13" name="TextBox 12">
            <a:extLst>
              <a:ext uri="{FF2B5EF4-FFF2-40B4-BE49-F238E27FC236}">
                <a16:creationId xmlns:a16="http://schemas.microsoft.com/office/drawing/2014/main" id="{9CC12D1E-4DDD-474D-9AA5-CB2D6CEB749B}"/>
              </a:ext>
            </a:extLst>
          </p:cNvPr>
          <p:cNvSpPr txBox="1"/>
          <p:nvPr/>
        </p:nvSpPr>
        <p:spPr>
          <a:xfrm>
            <a:off x="5532961" y="6434238"/>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graphicFrame>
        <p:nvGraphicFramePr>
          <p:cNvPr id="9" name="Object 8">
            <a:extLst>
              <a:ext uri="{FF2B5EF4-FFF2-40B4-BE49-F238E27FC236}">
                <a16:creationId xmlns:a16="http://schemas.microsoft.com/office/drawing/2014/main" id="{0B043578-EA43-670B-FAED-9FF1E512B722}"/>
              </a:ext>
            </a:extLst>
          </p:cNvPr>
          <p:cNvGraphicFramePr>
            <a:graphicFrameLocks noChangeAspect="1"/>
          </p:cNvGraphicFramePr>
          <p:nvPr>
            <p:extLst>
              <p:ext uri="{D42A27DB-BD31-4B8C-83A1-F6EECF244321}">
                <p14:modId xmlns:p14="http://schemas.microsoft.com/office/powerpoint/2010/main" val="1525769952"/>
              </p:ext>
            </p:extLst>
          </p:nvPr>
        </p:nvGraphicFramePr>
        <p:xfrm>
          <a:off x="1131888" y="1617663"/>
          <a:ext cx="4257675" cy="2295525"/>
        </p:xfrm>
        <a:graphic>
          <a:graphicData uri="http://schemas.openxmlformats.org/presentationml/2006/ole">
            <mc:AlternateContent xmlns:mc="http://schemas.openxmlformats.org/markup-compatibility/2006">
              <mc:Choice xmlns:v="urn:schemas-microsoft-com:vml" Requires="v">
                <p:oleObj name="Worksheet" r:id="rId3" imgW="4257723" imgH="2295383" progId="Excel.Sheet.12">
                  <p:link updateAutomatic="1"/>
                </p:oleObj>
              </mc:Choice>
              <mc:Fallback>
                <p:oleObj name="Worksheet" r:id="rId3" imgW="4257723" imgH="2295383" progId="Excel.Sheet.12">
                  <p:link updateAutomatic="1"/>
                  <p:pic>
                    <p:nvPicPr>
                      <p:cNvPr id="0" name=""/>
                      <p:cNvPicPr/>
                      <p:nvPr/>
                    </p:nvPicPr>
                    <p:blipFill>
                      <a:blip r:embed="rId4"/>
                      <a:stretch>
                        <a:fillRect/>
                      </a:stretch>
                    </p:blipFill>
                    <p:spPr>
                      <a:xfrm>
                        <a:off x="1131888" y="1617663"/>
                        <a:ext cx="4257675" cy="22955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8B9CD32-AFAC-2CCE-AC37-0ACA1A6FE7BE}"/>
              </a:ext>
            </a:extLst>
          </p:cNvPr>
          <p:cNvGraphicFramePr>
            <a:graphicFrameLocks noChangeAspect="1"/>
          </p:cNvGraphicFramePr>
          <p:nvPr>
            <p:extLst>
              <p:ext uri="{D42A27DB-BD31-4B8C-83A1-F6EECF244321}">
                <p14:modId xmlns:p14="http://schemas.microsoft.com/office/powerpoint/2010/main" val="3580862407"/>
              </p:ext>
            </p:extLst>
          </p:nvPr>
        </p:nvGraphicFramePr>
        <p:xfrm>
          <a:off x="1131888" y="3930650"/>
          <a:ext cx="4257675" cy="2295525"/>
        </p:xfrm>
        <a:graphic>
          <a:graphicData uri="http://schemas.openxmlformats.org/presentationml/2006/ole">
            <mc:AlternateContent xmlns:mc="http://schemas.openxmlformats.org/markup-compatibility/2006">
              <mc:Choice xmlns:v="urn:schemas-microsoft-com:vml" Requires="v">
                <p:oleObj name="Worksheet" r:id="rId5" imgW="4257723" imgH="2295383" progId="Excel.Sheet.12">
                  <p:link updateAutomatic="1"/>
                </p:oleObj>
              </mc:Choice>
              <mc:Fallback>
                <p:oleObj name="Worksheet" r:id="rId5" imgW="4257723" imgH="2295383" progId="Excel.Sheet.12">
                  <p:link updateAutomatic="1"/>
                  <p:pic>
                    <p:nvPicPr>
                      <p:cNvPr id="0" name=""/>
                      <p:cNvPicPr/>
                      <p:nvPr/>
                    </p:nvPicPr>
                    <p:blipFill>
                      <a:blip r:embed="rId6"/>
                      <a:stretch>
                        <a:fillRect/>
                      </a:stretch>
                    </p:blipFill>
                    <p:spPr>
                      <a:xfrm>
                        <a:off x="1131888" y="3930650"/>
                        <a:ext cx="4257675" cy="2295525"/>
                      </a:xfrm>
                      <a:prstGeom prst="rect">
                        <a:avLst/>
                      </a:prstGeom>
                    </p:spPr>
                  </p:pic>
                </p:oleObj>
              </mc:Fallback>
            </mc:AlternateContent>
          </a:graphicData>
        </a:graphic>
      </p:graphicFrame>
    </p:spTree>
    <p:extLst>
      <p:ext uri="{BB962C8B-B14F-4D97-AF65-F5344CB8AC3E}">
        <p14:creationId xmlns:p14="http://schemas.microsoft.com/office/powerpoint/2010/main" val="341593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D6FC3C-4AF0-4B4A-B919-6C79AE77A145}"/>
              </a:ext>
            </a:extLst>
          </p:cNvPr>
          <p:cNvSpPr txBox="1"/>
          <p:nvPr/>
        </p:nvSpPr>
        <p:spPr>
          <a:xfrm>
            <a:off x="355911" y="6227978"/>
            <a:ext cx="4204670" cy="230832"/>
          </a:xfrm>
          <a:prstGeom prst="rect">
            <a:avLst/>
          </a:prstGeom>
          <a:noFill/>
        </p:spPr>
        <p:txBody>
          <a:bodyPr wrap="square" rtlCol="0">
            <a:spAutoFit/>
          </a:bodyPr>
          <a:lstStyle/>
          <a:p>
            <a:pPr marL="463550" indent="-463550" defTabSz="463550"/>
            <a:r>
              <a:rPr lang="en-US" sz="900" dirty="0">
                <a:latin typeface="Poppins" panose="00000500000000000000" pitchFamily="2" charset="0"/>
                <a:cs typeface="Poppins" panose="00000500000000000000" pitchFamily="2" charset="0"/>
              </a:rPr>
              <a:t>Source: EDB. 	*Base period: January 1980=100.</a:t>
            </a:r>
          </a:p>
        </p:txBody>
      </p:sp>
      <p:sp>
        <p:nvSpPr>
          <p:cNvPr id="2" name="Title 1">
            <a:extLst>
              <a:ext uri="{FF2B5EF4-FFF2-40B4-BE49-F238E27FC236}">
                <a16:creationId xmlns:a16="http://schemas.microsoft.com/office/drawing/2014/main" id="{9C01A661-956C-4377-A465-1C6EFECEE133}"/>
              </a:ext>
            </a:extLst>
          </p:cNvPr>
          <p:cNvSpPr>
            <a:spLocks noGrp="1"/>
          </p:cNvSpPr>
          <p:nvPr>
            <p:ph type="title"/>
          </p:nvPr>
        </p:nvSpPr>
        <p:spPr/>
        <p:txBody>
          <a:bodyPr>
            <a:normAutofit/>
          </a:bodyPr>
          <a:lstStyle/>
          <a:p>
            <a:r>
              <a:rPr lang="en-US" sz="2800" b="1" dirty="0"/>
              <a:t>EDB Economic Activity Index* 2016-2026</a:t>
            </a:r>
          </a:p>
        </p:txBody>
      </p:sp>
      <p:sp>
        <p:nvSpPr>
          <p:cNvPr id="4" name="Date Placeholder 3">
            <a:extLst>
              <a:ext uri="{FF2B5EF4-FFF2-40B4-BE49-F238E27FC236}">
                <a16:creationId xmlns:a16="http://schemas.microsoft.com/office/drawing/2014/main" id="{A517792A-087D-4E97-980C-2D30450A8ED9}"/>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64EFCA42-1FAD-4FEB-A903-6CC339BFD7D2}"/>
              </a:ext>
            </a:extLst>
          </p:cNvPr>
          <p:cNvSpPr>
            <a:spLocks noGrp="1"/>
          </p:cNvSpPr>
          <p:nvPr>
            <p:ph type="sldNum" sz="quarter" idx="12"/>
          </p:nvPr>
        </p:nvSpPr>
        <p:spPr/>
        <p:txBody>
          <a:bodyPr/>
          <a:lstStyle/>
          <a:p>
            <a:fld id="{E014C3AA-19E7-495D-9D23-463A7F191887}" type="slidenum">
              <a:rPr lang="en-US" smtClean="0"/>
              <a:t>13</a:t>
            </a:fld>
            <a:endParaRPr lang="en-US"/>
          </a:p>
        </p:txBody>
      </p:sp>
      <p:graphicFrame>
        <p:nvGraphicFramePr>
          <p:cNvPr id="6" name="Table 5">
            <a:extLst>
              <a:ext uri="{FF2B5EF4-FFF2-40B4-BE49-F238E27FC236}">
                <a16:creationId xmlns:a16="http://schemas.microsoft.com/office/drawing/2014/main" id="{6311BC26-A41B-4942-AB22-A25E046C20B3}"/>
              </a:ext>
            </a:extLst>
          </p:cNvPr>
          <p:cNvGraphicFramePr>
            <a:graphicFrameLocks noGrp="1"/>
          </p:cNvGraphicFramePr>
          <p:nvPr>
            <p:extLst>
              <p:ext uri="{D42A27DB-BD31-4B8C-83A1-F6EECF244321}">
                <p14:modId xmlns:p14="http://schemas.microsoft.com/office/powerpoint/2010/main" val="3692686505"/>
              </p:ext>
            </p:extLst>
          </p:nvPr>
        </p:nvGraphicFramePr>
        <p:xfrm>
          <a:off x="3312092" y="1265427"/>
          <a:ext cx="5575165" cy="5456048"/>
        </p:xfrm>
        <a:graphic>
          <a:graphicData uri="http://schemas.openxmlformats.org/drawingml/2006/table">
            <a:tbl>
              <a:tblPr/>
              <a:tblGrid>
                <a:gridCol w="362683">
                  <a:extLst>
                    <a:ext uri="{9D8B030D-6E8A-4147-A177-3AD203B41FA5}">
                      <a16:colId xmlns:a16="http://schemas.microsoft.com/office/drawing/2014/main" val="20000"/>
                    </a:ext>
                  </a:extLst>
                </a:gridCol>
                <a:gridCol w="165925">
                  <a:extLst>
                    <a:ext uri="{9D8B030D-6E8A-4147-A177-3AD203B41FA5}">
                      <a16:colId xmlns:a16="http://schemas.microsoft.com/office/drawing/2014/main" val="20001"/>
                    </a:ext>
                  </a:extLst>
                </a:gridCol>
                <a:gridCol w="307937">
                  <a:extLst>
                    <a:ext uri="{9D8B030D-6E8A-4147-A177-3AD203B41FA5}">
                      <a16:colId xmlns:a16="http://schemas.microsoft.com/office/drawing/2014/main" val="1174098133"/>
                    </a:ext>
                  </a:extLst>
                </a:gridCol>
                <a:gridCol w="473862">
                  <a:extLst>
                    <a:ext uri="{9D8B030D-6E8A-4147-A177-3AD203B41FA5}">
                      <a16:colId xmlns:a16="http://schemas.microsoft.com/office/drawing/2014/main" val="20002"/>
                    </a:ext>
                  </a:extLst>
                </a:gridCol>
                <a:gridCol w="473862">
                  <a:extLst>
                    <a:ext uri="{9D8B030D-6E8A-4147-A177-3AD203B41FA5}">
                      <a16:colId xmlns:a16="http://schemas.microsoft.com/office/drawing/2014/main" val="20003"/>
                    </a:ext>
                  </a:extLst>
                </a:gridCol>
                <a:gridCol w="473862">
                  <a:extLst>
                    <a:ext uri="{9D8B030D-6E8A-4147-A177-3AD203B41FA5}">
                      <a16:colId xmlns:a16="http://schemas.microsoft.com/office/drawing/2014/main" val="20004"/>
                    </a:ext>
                  </a:extLst>
                </a:gridCol>
                <a:gridCol w="473862">
                  <a:extLst>
                    <a:ext uri="{9D8B030D-6E8A-4147-A177-3AD203B41FA5}">
                      <a16:colId xmlns:a16="http://schemas.microsoft.com/office/drawing/2014/main" val="20005"/>
                    </a:ext>
                  </a:extLst>
                </a:gridCol>
                <a:gridCol w="473862">
                  <a:extLst>
                    <a:ext uri="{9D8B030D-6E8A-4147-A177-3AD203B41FA5}">
                      <a16:colId xmlns:a16="http://schemas.microsoft.com/office/drawing/2014/main" val="20006"/>
                    </a:ext>
                  </a:extLst>
                </a:gridCol>
                <a:gridCol w="473862">
                  <a:extLst>
                    <a:ext uri="{9D8B030D-6E8A-4147-A177-3AD203B41FA5}">
                      <a16:colId xmlns:a16="http://schemas.microsoft.com/office/drawing/2014/main" val="20007"/>
                    </a:ext>
                  </a:extLst>
                </a:gridCol>
                <a:gridCol w="473862">
                  <a:extLst>
                    <a:ext uri="{9D8B030D-6E8A-4147-A177-3AD203B41FA5}">
                      <a16:colId xmlns:a16="http://schemas.microsoft.com/office/drawing/2014/main" val="20008"/>
                    </a:ext>
                  </a:extLst>
                </a:gridCol>
                <a:gridCol w="473862">
                  <a:extLst>
                    <a:ext uri="{9D8B030D-6E8A-4147-A177-3AD203B41FA5}">
                      <a16:colId xmlns:a16="http://schemas.microsoft.com/office/drawing/2014/main" val="20009"/>
                    </a:ext>
                  </a:extLst>
                </a:gridCol>
                <a:gridCol w="473862">
                  <a:extLst>
                    <a:ext uri="{9D8B030D-6E8A-4147-A177-3AD203B41FA5}">
                      <a16:colId xmlns:a16="http://schemas.microsoft.com/office/drawing/2014/main" val="20010"/>
                    </a:ext>
                  </a:extLst>
                </a:gridCol>
                <a:gridCol w="473862">
                  <a:extLst>
                    <a:ext uri="{9D8B030D-6E8A-4147-A177-3AD203B41FA5}">
                      <a16:colId xmlns:a16="http://schemas.microsoft.com/office/drawing/2014/main" val="20011"/>
                    </a:ext>
                  </a:extLst>
                </a:gridCol>
              </a:tblGrid>
              <a:tr h="101027">
                <a:tc gridSpan="2">
                  <a:txBody>
                    <a:bodyPr/>
                    <a:lstStyle/>
                    <a:p>
                      <a:pPr algn="l" fontAlgn="b"/>
                      <a:r>
                        <a:rPr lang="en-US" sz="600" b="1" i="0" u="none" strike="noStrike" dirty="0">
                          <a:solidFill>
                            <a:srgbClr val="FFFFFF"/>
                          </a:solidFill>
                          <a:effectLst/>
                          <a:latin typeface="+mn-lt"/>
                        </a:rPr>
                        <a:t> FISCAL YEAR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00"/>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123.9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119.1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128.2</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02"/>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123.5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3"/>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4"/>
                  </a:ext>
                </a:extLst>
              </a:tr>
              <a:tr h="52228">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122.6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127.1</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5"/>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122.5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11432">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8"/>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9"/>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0"/>
                  </a:ext>
                </a:extLst>
              </a:tr>
              <a:tr h="106226">
                <a:tc gridSpan="2">
                  <a:txBody>
                    <a:bodyPr/>
                    <a:lstStyle/>
                    <a:p>
                      <a:pPr algn="l" fontAlgn="b"/>
                      <a:r>
                        <a:rPr lang="en-US" sz="600" b="0" i="0" u="none" strike="noStrike" dirty="0">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11"/>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121.1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127.1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128.2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127.1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01027">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01027">
                <a:tc gridSpan="13">
                  <a:txBody>
                    <a:bodyPr/>
                    <a:lstStyle/>
                    <a:p>
                      <a:pPr algn="ctr" fontAlgn="b"/>
                      <a:r>
                        <a:rPr lang="en-US" sz="600" b="1" i="0" u="none" strike="noStrike" dirty="0">
                          <a:solidFill>
                            <a:schemeClr val="tx1"/>
                          </a:solidFill>
                          <a:effectLst/>
                          <a:latin typeface="+mn-lt"/>
                        </a:rPr>
                        <a:t>YEAR OVER YEAR PERCENTAGE CHANGE</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01027">
                <a:tc gridSpan="2">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375623"/>
                          </a:solidFill>
                          <a:effectLst/>
                          <a:latin typeface="+mn-lt"/>
                        </a:rPr>
                        <a:t> </a:t>
                      </a:r>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12700" cmpd="sng">
                      <a:noFill/>
                      <a:prstDash val="soli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01027">
                <a:tc gridSpan="2">
                  <a:txBody>
                    <a:bodyPr/>
                    <a:lstStyle/>
                    <a:p>
                      <a:pPr algn="l" fontAlgn="b"/>
                      <a:r>
                        <a:rPr lang="en-US" sz="600" b="1" i="0" u="none" strike="noStrike" dirty="0">
                          <a:solidFill>
                            <a:srgbClr val="FFFFFF"/>
                          </a:solidFill>
                          <a:effectLst/>
                          <a:latin typeface="+mn-lt"/>
                        </a:rPr>
                        <a:t>FISCAL YEAR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16"/>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0.0%</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18"/>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9"/>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0"/>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1"/>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2"/>
                  </a:ext>
                </a:extLst>
              </a:tr>
              <a:tr h="106226">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3"/>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4"/>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5"/>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6"/>
                  </a:ext>
                </a:extLst>
              </a:tr>
              <a:tr h="106226">
                <a:tc gridSpan="2">
                  <a:txBody>
                    <a:bodyPr/>
                    <a:lstStyle/>
                    <a:p>
                      <a:pPr algn="l" fontAlgn="b"/>
                      <a:r>
                        <a:rPr lang="en-US" sz="600" b="0" i="0" u="none" strike="noStrike">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7"/>
                  </a:ext>
                </a:extLst>
              </a:tr>
              <a:tr h="106226">
                <a:tc gridSpan="2">
                  <a:txBody>
                    <a:bodyPr/>
                    <a:lstStyle/>
                    <a:p>
                      <a:pPr algn="l" fontAlgn="b"/>
                      <a:r>
                        <a:rPr lang="en-US" sz="600" b="0" i="0" u="none" strike="noStrike">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
                  </a:ext>
                </a:extLst>
              </a:tr>
              <a:tr h="101027">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101027">
                <a:tc gridSpan="13">
                  <a:txBody>
                    <a:bodyPr/>
                    <a:lstStyle/>
                    <a:p>
                      <a:pPr algn="ctr" fontAlgn="b"/>
                      <a:r>
                        <a:rPr lang="en-US" sz="600" b="1" i="0" u="none" strike="noStrike" dirty="0">
                          <a:solidFill>
                            <a:schemeClr val="tx1"/>
                          </a:solidFill>
                          <a:effectLst/>
                          <a:latin typeface="+mn-lt"/>
                        </a:rPr>
                        <a:t>SUMMARY DATA</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30"/>
                  </a:ext>
                </a:extLst>
              </a:tr>
              <a:tr h="101027">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12700" cmpd="sng">
                      <a:noFill/>
                      <a:prstDash val="soli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01027">
                <a:tc>
                  <a:txBody>
                    <a:bodyPr/>
                    <a:lstStyle/>
                    <a:p>
                      <a:pPr algn="l" fontAlgn="b"/>
                      <a:r>
                        <a:rPr lang="en-US" sz="600" b="1" i="0" u="none" strike="noStrike" dirty="0">
                          <a:solidFill>
                            <a:srgbClr val="FFFFFF"/>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gridSpan="2">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32"/>
                  </a:ext>
                </a:extLst>
              </a:tr>
              <a:tr h="101027">
                <a:tc gridSpan="3">
                  <a:txBody>
                    <a:bodyPr/>
                    <a:lstStyle/>
                    <a:p>
                      <a:pPr algn="l" fontAlgn="b"/>
                      <a:r>
                        <a:rPr lang="en-US" sz="600" b="1" i="0" u="none" strike="noStrike" kern="1200" dirty="0">
                          <a:solidFill>
                            <a:schemeClr val="tx1"/>
                          </a:solidFill>
                          <a:effectLst/>
                          <a:latin typeface="+mn-lt"/>
                          <a:ea typeface="+mn-ea"/>
                          <a:cs typeface="+mn-cs"/>
                        </a:rPr>
                        <a:t>FISCAL</a:t>
                      </a:r>
                      <a:r>
                        <a:rPr lang="en-US" sz="600" b="1" i="0" u="none" strike="noStrike" dirty="0">
                          <a:solidFill>
                            <a:schemeClr val="tx1"/>
                          </a:solidFill>
                          <a:effectLst/>
                          <a:latin typeface="+mn-lt"/>
                        </a:rPr>
                        <a:t> YEAR *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3"/>
                  </a:ext>
                </a:extLst>
              </a:tr>
              <a:tr h="106226">
                <a:tc gridSpan="2">
                  <a:txBody>
                    <a:bodyPr/>
                    <a:lstStyle/>
                    <a:p>
                      <a:pPr algn="l" fontAlgn="b"/>
                      <a:r>
                        <a:rPr lang="en-US" sz="600" b="0" i="0" u="none" strike="noStrike" kern="1200" dirty="0">
                          <a:solidFill>
                            <a:schemeClr val="tx1"/>
                          </a:solidFill>
                          <a:effectLst/>
                          <a:latin typeface="+mn-lt"/>
                          <a:ea typeface="+mn-ea"/>
                          <a:cs typeface="+mn-cs"/>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127.6</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4"/>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5"/>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6.2%</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-0.7%</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06226">
                <a:tc gridSpan="2">
                  <a:txBody>
                    <a:bodyPr/>
                    <a:lstStyle/>
                    <a:p>
                      <a:pPr algn="l" fontAlgn="b"/>
                      <a:r>
                        <a:rPr lang="en-US" sz="600" b="1" i="0" u="none" strike="noStrike" dirty="0">
                          <a:solidFill>
                            <a:schemeClr val="tx1"/>
                          </a:solidFill>
                          <a:effectLst/>
                          <a:latin typeface="+mn-lt"/>
                        </a:rPr>
                        <a:t>JUL-AUG</a:t>
                      </a:r>
                    </a:p>
                  </a:txBody>
                  <a:tcPr marL="3838" marR="3838" marT="3838" marB="0" anchor="b">
                    <a:lnL>
                      <a:noFill/>
                    </a:lnL>
                    <a:lnR>
                      <a:noFill/>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8ACFF3"/>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7"/>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127.9</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8"/>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9"/>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extLst>
                  <a:ext uri="{0D108BD9-81ED-4DB2-BD59-A6C34878D82A}">
                    <a16:rowId xmlns:a16="http://schemas.microsoft.com/office/drawing/2014/main" val="10040"/>
                  </a:ext>
                </a:extLst>
              </a:tr>
              <a:tr h="89915">
                <a:tc>
                  <a:txBody>
                    <a:bodyPr/>
                    <a:lstStyle/>
                    <a:p>
                      <a:pPr algn="l" fontAlgn="b"/>
                      <a:r>
                        <a:rPr lang="en-US" sz="600" b="0" i="0" u="none" strike="noStrike" dirty="0">
                          <a:solidFill>
                            <a:schemeClr val="tx1"/>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1"/>
                  </a:ext>
                </a:extLst>
              </a:tr>
              <a:tr h="106226">
                <a:tc gridSpan="3">
                  <a:txBody>
                    <a:bodyPr/>
                    <a:lstStyle/>
                    <a:p>
                      <a:pPr algn="l" fontAlgn="b"/>
                      <a:r>
                        <a:rPr lang="en-US" sz="600" b="1" i="0" u="none" strike="noStrike" dirty="0">
                          <a:solidFill>
                            <a:schemeClr val="tx1"/>
                          </a:solidFill>
                          <a:effectLst/>
                          <a:latin typeface="+mn-lt"/>
                        </a:rPr>
                        <a:t>CALENDAR YEAR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2"/>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115.1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128.1</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mn-lt"/>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3"/>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mn-lt"/>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4"/>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s-PR" sz="600" b="0" i="0" u="none" strike="noStrike" dirty="0">
                        <a:solidFill>
                          <a:srgbClr val="000000"/>
                        </a:solidFill>
                        <a:effectLst/>
                        <a:latin typeface="+mn-lt"/>
                        <a:cs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45"/>
                  </a:ext>
                </a:extLst>
              </a:tr>
              <a:tr h="106226">
                <a:tc gridSpan="2">
                  <a:txBody>
                    <a:bodyPr/>
                    <a:lstStyle/>
                    <a:p>
                      <a:pPr algn="l" fontAlgn="b"/>
                      <a:r>
                        <a:rPr lang="en-US" sz="600" b="1" i="0" u="none" strike="noStrike" dirty="0">
                          <a:solidFill>
                            <a:schemeClr val="tx1"/>
                          </a:solidFill>
                          <a:effectLst/>
                          <a:latin typeface="+mn-lt"/>
                        </a:rPr>
                        <a:t>JAN-AUG</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6"/>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121.2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127.6</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7"/>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-0.9</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8"/>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
                  </a:ext>
                </a:extLst>
              </a:tr>
              <a:tr h="101027">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50"/>
                  </a:ext>
                </a:extLst>
              </a:tr>
              <a:tr h="101027">
                <a:tc gridSpan="6">
                  <a:txBody>
                    <a:bodyPr/>
                    <a:lstStyle/>
                    <a:p>
                      <a:pPr algn="l" fontAlgn="b"/>
                      <a:r>
                        <a:rPr lang="en-US" sz="600" b="0" i="1" u="none" strike="noStrike" dirty="0">
                          <a:solidFill>
                            <a:schemeClr val="tx1">
                              <a:lumMod val="65000"/>
                              <a:lumOff val="35000"/>
                            </a:schemeClr>
                          </a:solidFill>
                          <a:effectLst/>
                          <a:latin typeface="+mn-lt"/>
                        </a:rPr>
                        <a:t>* Runs from July of the previous year to June current year.</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extLst>
                  <a:ext uri="{0D108BD9-81ED-4DB2-BD59-A6C34878D82A}">
                    <a16:rowId xmlns:a16="http://schemas.microsoft.com/office/drawing/2014/main" val="10051"/>
                  </a:ext>
                </a:extLst>
              </a:tr>
            </a:tbl>
          </a:graphicData>
        </a:graphic>
      </p:graphicFrame>
      <p:sp>
        <p:nvSpPr>
          <p:cNvPr id="8" name="TextBox 7">
            <a:extLst>
              <a:ext uri="{FF2B5EF4-FFF2-40B4-BE49-F238E27FC236}">
                <a16:creationId xmlns:a16="http://schemas.microsoft.com/office/drawing/2014/main" id="{FDEEB446-FD9E-43CC-98F1-83A27CCCC86D}"/>
              </a:ext>
            </a:extLst>
          </p:cNvPr>
          <p:cNvSpPr txBox="1"/>
          <p:nvPr/>
        </p:nvSpPr>
        <p:spPr>
          <a:xfrm>
            <a:off x="5532961" y="6538912"/>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429214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A9BC57-6907-4933-8F04-803FBF753E30}"/>
              </a:ext>
            </a:extLst>
          </p:cNvPr>
          <p:cNvSpPr>
            <a:spLocks noGrp="1"/>
          </p:cNvSpPr>
          <p:nvPr>
            <p:ph type="title"/>
          </p:nvPr>
        </p:nvSpPr>
        <p:spPr/>
        <p:txBody>
          <a:bodyPr>
            <a:normAutofit/>
          </a:bodyPr>
          <a:lstStyle/>
          <a:p>
            <a:r>
              <a:rPr lang="en-US" sz="2200" b="1" kern="0" dirty="0"/>
              <a:t>Total Non-Farm Payroll Employment, s. a., (000’s) 2016-2026</a:t>
            </a:r>
            <a:endParaRPr lang="en-US" sz="2200" b="1" dirty="0"/>
          </a:p>
        </p:txBody>
      </p:sp>
      <p:sp>
        <p:nvSpPr>
          <p:cNvPr id="4" name="Date Placeholder 3">
            <a:extLst>
              <a:ext uri="{FF2B5EF4-FFF2-40B4-BE49-F238E27FC236}">
                <a16:creationId xmlns:a16="http://schemas.microsoft.com/office/drawing/2014/main" id="{0869A47E-3A1A-4C7D-B4FA-EF12EF451AD6}"/>
              </a:ext>
            </a:extLst>
          </p:cNvPr>
          <p:cNvSpPr>
            <a:spLocks noGrp="1"/>
          </p:cNvSpPr>
          <p:nvPr>
            <p:ph type="dt" sz="half" idx="10"/>
          </p:nvPr>
        </p:nvSpPr>
        <p:spPr/>
        <p:txBody>
          <a:bodyPr/>
          <a:lstStyle/>
          <a:p>
            <a:fld id="{37791624-B645-4950-A9C0-7D9FE2472FBC}" type="datetime1">
              <a:rPr lang="en-US" smtClean="0"/>
              <a:t>10/27/2025</a:t>
            </a:fld>
            <a:endParaRPr lang="en-US" dirty="0"/>
          </a:p>
        </p:txBody>
      </p:sp>
      <p:sp>
        <p:nvSpPr>
          <p:cNvPr id="5" name="Slide Number Placeholder 4">
            <a:extLst>
              <a:ext uri="{FF2B5EF4-FFF2-40B4-BE49-F238E27FC236}">
                <a16:creationId xmlns:a16="http://schemas.microsoft.com/office/drawing/2014/main" id="{F0DB2CB3-5B93-4E0E-9B60-CA488794C21D}"/>
              </a:ext>
            </a:extLst>
          </p:cNvPr>
          <p:cNvSpPr>
            <a:spLocks noGrp="1"/>
          </p:cNvSpPr>
          <p:nvPr>
            <p:ph type="sldNum" sz="quarter" idx="12"/>
          </p:nvPr>
        </p:nvSpPr>
        <p:spPr/>
        <p:txBody>
          <a:bodyPr/>
          <a:lstStyle/>
          <a:p>
            <a:fld id="{E014C3AA-19E7-495D-9D23-463A7F191887}" type="slidenum">
              <a:rPr lang="en-US" smtClean="0"/>
              <a:t>14</a:t>
            </a:fld>
            <a:endParaRPr lang="en-US"/>
          </a:p>
        </p:txBody>
      </p:sp>
      <p:graphicFrame>
        <p:nvGraphicFramePr>
          <p:cNvPr id="7" name="Table 6">
            <a:extLst>
              <a:ext uri="{FF2B5EF4-FFF2-40B4-BE49-F238E27FC236}">
                <a16:creationId xmlns:a16="http://schemas.microsoft.com/office/drawing/2014/main" id="{CD2FD39C-D097-4E86-B560-7021308251A2}"/>
              </a:ext>
            </a:extLst>
          </p:cNvPr>
          <p:cNvGraphicFramePr>
            <a:graphicFrameLocks noGrp="1"/>
          </p:cNvGraphicFramePr>
          <p:nvPr>
            <p:extLst>
              <p:ext uri="{D42A27DB-BD31-4B8C-83A1-F6EECF244321}">
                <p14:modId xmlns:p14="http://schemas.microsoft.com/office/powerpoint/2010/main" val="2204110208"/>
              </p:ext>
            </p:extLst>
          </p:nvPr>
        </p:nvGraphicFramePr>
        <p:xfrm>
          <a:off x="3308417" y="1260166"/>
          <a:ext cx="5575166" cy="5461309"/>
        </p:xfrm>
        <a:graphic>
          <a:graphicData uri="http://schemas.openxmlformats.org/drawingml/2006/table">
            <a:tbl>
              <a:tblPr/>
              <a:tblGrid>
                <a:gridCol w="362684">
                  <a:extLst>
                    <a:ext uri="{9D8B030D-6E8A-4147-A177-3AD203B41FA5}">
                      <a16:colId xmlns:a16="http://schemas.microsoft.com/office/drawing/2014/main" val="20000"/>
                    </a:ext>
                  </a:extLst>
                </a:gridCol>
                <a:gridCol w="165925">
                  <a:extLst>
                    <a:ext uri="{9D8B030D-6E8A-4147-A177-3AD203B41FA5}">
                      <a16:colId xmlns:a16="http://schemas.microsoft.com/office/drawing/2014/main" val="20001"/>
                    </a:ext>
                  </a:extLst>
                </a:gridCol>
                <a:gridCol w="307937">
                  <a:extLst>
                    <a:ext uri="{9D8B030D-6E8A-4147-A177-3AD203B41FA5}">
                      <a16:colId xmlns:a16="http://schemas.microsoft.com/office/drawing/2014/main" val="1174098133"/>
                    </a:ext>
                  </a:extLst>
                </a:gridCol>
                <a:gridCol w="473862">
                  <a:extLst>
                    <a:ext uri="{9D8B030D-6E8A-4147-A177-3AD203B41FA5}">
                      <a16:colId xmlns:a16="http://schemas.microsoft.com/office/drawing/2014/main" val="20002"/>
                    </a:ext>
                  </a:extLst>
                </a:gridCol>
                <a:gridCol w="473862">
                  <a:extLst>
                    <a:ext uri="{9D8B030D-6E8A-4147-A177-3AD203B41FA5}">
                      <a16:colId xmlns:a16="http://schemas.microsoft.com/office/drawing/2014/main" val="20003"/>
                    </a:ext>
                  </a:extLst>
                </a:gridCol>
                <a:gridCol w="473862">
                  <a:extLst>
                    <a:ext uri="{9D8B030D-6E8A-4147-A177-3AD203B41FA5}">
                      <a16:colId xmlns:a16="http://schemas.microsoft.com/office/drawing/2014/main" val="20004"/>
                    </a:ext>
                  </a:extLst>
                </a:gridCol>
                <a:gridCol w="473862">
                  <a:extLst>
                    <a:ext uri="{9D8B030D-6E8A-4147-A177-3AD203B41FA5}">
                      <a16:colId xmlns:a16="http://schemas.microsoft.com/office/drawing/2014/main" val="20005"/>
                    </a:ext>
                  </a:extLst>
                </a:gridCol>
                <a:gridCol w="473862">
                  <a:extLst>
                    <a:ext uri="{9D8B030D-6E8A-4147-A177-3AD203B41FA5}">
                      <a16:colId xmlns:a16="http://schemas.microsoft.com/office/drawing/2014/main" val="20006"/>
                    </a:ext>
                  </a:extLst>
                </a:gridCol>
                <a:gridCol w="473862">
                  <a:extLst>
                    <a:ext uri="{9D8B030D-6E8A-4147-A177-3AD203B41FA5}">
                      <a16:colId xmlns:a16="http://schemas.microsoft.com/office/drawing/2014/main" val="20007"/>
                    </a:ext>
                  </a:extLst>
                </a:gridCol>
                <a:gridCol w="473862">
                  <a:extLst>
                    <a:ext uri="{9D8B030D-6E8A-4147-A177-3AD203B41FA5}">
                      <a16:colId xmlns:a16="http://schemas.microsoft.com/office/drawing/2014/main" val="20008"/>
                    </a:ext>
                  </a:extLst>
                </a:gridCol>
                <a:gridCol w="473862">
                  <a:extLst>
                    <a:ext uri="{9D8B030D-6E8A-4147-A177-3AD203B41FA5}">
                      <a16:colId xmlns:a16="http://schemas.microsoft.com/office/drawing/2014/main" val="20009"/>
                    </a:ext>
                  </a:extLst>
                </a:gridCol>
                <a:gridCol w="473862">
                  <a:extLst>
                    <a:ext uri="{9D8B030D-6E8A-4147-A177-3AD203B41FA5}">
                      <a16:colId xmlns:a16="http://schemas.microsoft.com/office/drawing/2014/main" val="20010"/>
                    </a:ext>
                  </a:extLst>
                </a:gridCol>
                <a:gridCol w="473862">
                  <a:extLst>
                    <a:ext uri="{9D8B030D-6E8A-4147-A177-3AD203B41FA5}">
                      <a16:colId xmlns:a16="http://schemas.microsoft.com/office/drawing/2014/main" val="20011"/>
                    </a:ext>
                  </a:extLst>
                </a:gridCol>
              </a:tblGrid>
              <a:tr h="101027">
                <a:tc gridSpan="2">
                  <a:txBody>
                    <a:bodyPr/>
                    <a:lstStyle/>
                    <a:p>
                      <a:pPr algn="l" fontAlgn="b"/>
                      <a:r>
                        <a:rPr lang="en-US" sz="600" b="1" i="0" u="none" strike="noStrike" dirty="0">
                          <a:solidFill>
                            <a:srgbClr val="FFFFFF"/>
                          </a:solidFill>
                          <a:effectLst/>
                          <a:latin typeface="+mn-lt"/>
                        </a:rPr>
                        <a:t> FISCAL YEAR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00"/>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a:solidFill>
                            <a:srgbClr val="000000"/>
                          </a:solidFill>
                          <a:effectLst/>
                          <a:latin typeface="+mn-lt"/>
                        </a:rPr>
                        <a:t>894.8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874.5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866.7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878.3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818.1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884.8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924.8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944.0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953.0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972.1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893.3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974.0</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02"/>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896.0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836.5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954.8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3"/>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895.5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956.4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4"/>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892.3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902.2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955.2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5"/>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892.2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907.6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941.2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11432">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889.2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876.5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854.5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961.4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887.2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877.2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962.9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8"/>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956.9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9"/>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883.4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966.0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0"/>
                  </a:ext>
                </a:extLst>
              </a:tr>
              <a:tr h="106226">
                <a:tc gridSpan="2">
                  <a:txBody>
                    <a:bodyPr/>
                    <a:lstStyle/>
                    <a:p>
                      <a:pPr algn="l" fontAlgn="b"/>
                      <a:r>
                        <a:rPr lang="en-US" sz="600" b="0" i="0" u="none" strike="noStrike">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882.6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774.6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969.0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11"/>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880.6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864.0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880.4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799.5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874.7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924.0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942.8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954.2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962.5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01027">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01027">
                <a:tc gridSpan="13">
                  <a:txBody>
                    <a:bodyPr/>
                    <a:lstStyle/>
                    <a:p>
                      <a:pPr algn="ctr" fontAlgn="b"/>
                      <a:r>
                        <a:rPr lang="en-US" sz="600" b="1" i="0" u="none" strike="noStrike" dirty="0">
                          <a:solidFill>
                            <a:schemeClr val="tx1"/>
                          </a:solidFill>
                          <a:effectLst/>
                          <a:latin typeface="+mn-lt"/>
                        </a:rPr>
                        <a:t>YEAR OVER YEAR PERCENTAGE CHANGE</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01027">
                <a:tc gridSpan="2">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375623"/>
                          </a:solidFill>
                          <a:effectLst/>
                          <a:latin typeface="+mn-lt"/>
                        </a:rPr>
                        <a:t> </a:t>
                      </a:r>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01027">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16"/>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2.1%</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18"/>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9"/>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0"/>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1"/>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2"/>
                  </a:ext>
                </a:extLst>
              </a:tr>
              <a:tr h="106226">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3"/>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4"/>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5"/>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6"/>
                  </a:ext>
                </a:extLst>
              </a:tr>
              <a:tr h="106226">
                <a:tc gridSpan="2">
                  <a:txBody>
                    <a:bodyPr/>
                    <a:lstStyle/>
                    <a:p>
                      <a:pPr algn="l" fontAlgn="b"/>
                      <a:r>
                        <a:rPr lang="en-US" sz="600" b="0" i="0" u="none" strike="noStrike" dirty="0">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7"/>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
                  </a:ext>
                </a:extLst>
              </a:tr>
              <a:tr h="101027">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101027">
                <a:tc gridSpan="13">
                  <a:txBody>
                    <a:bodyPr/>
                    <a:lstStyle/>
                    <a:p>
                      <a:pPr algn="ctr" fontAlgn="b"/>
                      <a:r>
                        <a:rPr lang="en-US" sz="600" b="1" i="0" u="none" strike="noStrike" dirty="0">
                          <a:solidFill>
                            <a:schemeClr val="tx1"/>
                          </a:solidFill>
                          <a:effectLst/>
                          <a:latin typeface="+mn-lt"/>
                        </a:rPr>
                        <a:t>SUMMARY DATA</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r h="101027">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01027">
                <a:tc>
                  <a:txBody>
                    <a:bodyPr/>
                    <a:lstStyle/>
                    <a:p>
                      <a:pPr algn="l" fontAlgn="b"/>
                      <a:r>
                        <a:rPr lang="en-US" sz="600" b="1" i="0" u="none" strike="noStrike" dirty="0">
                          <a:solidFill>
                            <a:srgbClr val="FFFFFF"/>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gridSpan="2">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32"/>
                  </a:ext>
                </a:extLst>
              </a:tr>
              <a:tr h="101027">
                <a:tc gridSpan="3">
                  <a:txBody>
                    <a:bodyPr/>
                    <a:lstStyle/>
                    <a:p>
                      <a:pPr algn="l" fontAlgn="b"/>
                      <a:r>
                        <a:rPr lang="en-US" sz="600" b="1" i="0" u="none" strike="noStrike" kern="1200" dirty="0">
                          <a:solidFill>
                            <a:schemeClr val="tx1"/>
                          </a:solidFill>
                          <a:effectLst/>
                          <a:latin typeface="+mn-lt"/>
                          <a:ea typeface="+mn-ea"/>
                          <a:cs typeface="+mn-cs"/>
                        </a:rPr>
                        <a:t>FISCAL</a:t>
                      </a:r>
                      <a:r>
                        <a:rPr lang="en-US" sz="600" b="1" i="0" u="none" strike="noStrike" dirty="0">
                          <a:solidFill>
                            <a:schemeClr val="tx1"/>
                          </a:solidFill>
                          <a:effectLst/>
                          <a:latin typeface="+mn-lt"/>
                        </a:rPr>
                        <a:t> YEAR *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3"/>
                  </a:ext>
                </a:extLst>
              </a:tr>
              <a:tr h="106226">
                <a:tc gridSpan="2">
                  <a:txBody>
                    <a:bodyPr/>
                    <a:lstStyle/>
                    <a:p>
                      <a:pPr algn="l" fontAlgn="b"/>
                      <a:r>
                        <a:rPr lang="en-US" sz="600" b="0" i="0" u="none" strike="noStrike" kern="1200" dirty="0">
                          <a:solidFill>
                            <a:schemeClr val="tx1"/>
                          </a:solidFill>
                          <a:effectLst/>
                          <a:latin typeface="+mn-lt"/>
                          <a:ea typeface="+mn-ea"/>
                          <a:cs typeface="+mn-cs"/>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889.5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857.3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906.8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957.8</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4"/>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dirty="0">
                          <a:solidFill>
                            <a:srgbClr val="000000"/>
                          </a:solidFill>
                          <a:effectLst/>
                          <a:latin typeface="+mn-lt"/>
                        </a:rPr>
                        <a:t>-6.5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5"/>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6.6%</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3.2%</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1.6%</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0.7%</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06226">
                <a:tc gridSpan="2">
                  <a:txBody>
                    <a:bodyPr/>
                    <a:lstStyle/>
                    <a:p>
                      <a:pPr algn="l" fontAlgn="b"/>
                      <a:r>
                        <a:rPr lang="en-US" sz="600" b="1" i="0" u="none" strike="noStrike" dirty="0">
                          <a:solidFill>
                            <a:schemeClr val="tx1"/>
                          </a:solidFill>
                          <a:effectLst/>
                          <a:latin typeface="+mn-lt"/>
                        </a:rPr>
                        <a:t>JUL-AUG</a:t>
                      </a:r>
                    </a:p>
                  </a:txBody>
                  <a:tcPr marL="3838" marR="3838" marT="3838" marB="0" anchor="b">
                    <a:lnL>
                      <a:noFill/>
                    </a:lnL>
                    <a:lnR>
                      <a:noFill/>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8ACFF3"/>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7"/>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894.1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885.5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973.0</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8"/>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19.6</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9"/>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extLst>
                  <a:ext uri="{0D108BD9-81ED-4DB2-BD59-A6C34878D82A}">
                    <a16:rowId xmlns:a16="http://schemas.microsoft.com/office/drawing/2014/main" val="10040"/>
                  </a:ext>
                </a:extLst>
              </a:tr>
              <a:tr h="89915">
                <a:tc>
                  <a:txBody>
                    <a:bodyPr/>
                    <a:lstStyle/>
                    <a:p>
                      <a:pPr algn="l" fontAlgn="b"/>
                      <a:r>
                        <a:rPr lang="en-US" sz="600" b="0" i="0" u="none" strike="noStrike" dirty="0">
                          <a:solidFill>
                            <a:schemeClr val="tx1"/>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1"/>
                  </a:ext>
                </a:extLst>
              </a:tr>
              <a:tr h="106226">
                <a:tc gridSpan="3">
                  <a:txBody>
                    <a:bodyPr/>
                    <a:lstStyle/>
                    <a:p>
                      <a:pPr algn="l" fontAlgn="b"/>
                      <a:r>
                        <a:rPr lang="en-US" sz="600" b="1" i="0" u="none" strike="noStrike" dirty="0">
                          <a:solidFill>
                            <a:schemeClr val="tx1"/>
                          </a:solidFill>
                          <a:effectLst/>
                          <a:latin typeface="+mn-lt"/>
                        </a:rPr>
                        <a:t>CALENDAR YEAR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2"/>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871.1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879.7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952.5</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3"/>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4"/>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45"/>
                  </a:ext>
                </a:extLst>
              </a:tr>
              <a:tr h="106226">
                <a:tc gridSpan="2">
                  <a:txBody>
                    <a:bodyPr/>
                    <a:lstStyle/>
                    <a:p>
                      <a:pPr algn="l" fontAlgn="b"/>
                      <a:r>
                        <a:rPr lang="en-US" sz="600" b="1" i="0" u="none" strike="noStrike" dirty="0">
                          <a:solidFill>
                            <a:schemeClr val="tx1"/>
                          </a:solidFill>
                          <a:effectLst/>
                          <a:latin typeface="+mn-lt"/>
                        </a:rPr>
                        <a:t>JAN-AUG</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6"/>
                  </a:ext>
                </a:extLst>
              </a:tr>
              <a:tr h="106226">
                <a:tc gridSpan="2">
                  <a:txBody>
                    <a:bodyPr/>
                    <a:lstStyle/>
                    <a:p>
                      <a:pPr algn="l" fontAlgn="b"/>
                      <a:r>
                        <a:rPr lang="en-US" sz="600" b="0" i="0" u="none" strike="noStrike" dirty="0">
                          <a:solidFill>
                            <a:schemeClr val="tx1"/>
                          </a:solidFill>
                          <a:effectLst/>
                          <a:latin typeface="+mn-lt"/>
                        </a:rPr>
                        <a:t>AVERAGE</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882.3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965.6</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7"/>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12.7</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8"/>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
                  </a:ext>
                </a:extLst>
              </a:tr>
              <a:tr h="101027">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50"/>
                  </a:ext>
                </a:extLst>
              </a:tr>
              <a:tr h="101027">
                <a:tc gridSpan="6">
                  <a:txBody>
                    <a:bodyPr/>
                    <a:lstStyle/>
                    <a:p>
                      <a:pPr algn="l" fontAlgn="b"/>
                      <a:r>
                        <a:rPr lang="en-US" sz="600" b="0" i="1" u="none" strike="noStrike" dirty="0">
                          <a:solidFill>
                            <a:schemeClr val="tx1">
                              <a:lumMod val="65000"/>
                              <a:lumOff val="35000"/>
                            </a:schemeClr>
                          </a:solidFill>
                          <a:effectLst/>
                          <a:latin typeface="+mn-lt"/>
                        </a:rPr>
                        <a:t>* Runs from July of the previous year to June current year.</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extLst>
                  <a:ext uri="{0D108BD9-81ED-4DB2-BD59-A6C34878D82A}">
                    <a16:rowId xmlns:a16="http://schemas.microsoft.com/office/drawing/2014/main" val="10051"/>
                  </a:ext>
                </a:extLst>
              </a:tr>
            </a:tbl>
          </a:graphicData>
        </a:graphic>
      </p:graphicFrame>
      <p:sp>
        <p:nvSpPr>
          <p:cNvPr id="8" name="TextBox 7">
            <a:extLst>
              <a:ext uri="{FF2B5EF4-FFF2-40B4-BE49-F238E27FC236}">
                <a16:creationId xmlns:a16="http://schemas.microsoft.com/office/drawing/2014/main" id="{67BA2CC8-5FFB-40CA-9E16-DE8F70301AE1}"/>
              </a:ext>
            </a:extLst>
          </p:cNvPr>
          <p:cNvSpPr txBox="1"/>
          <p:nvPr/>
        </p:nvSpPr>
        <p:spPr>
          <a:xfrm>
            <a:off x="324323" y="6233239"/>
            <a:ext cx="2915235" cy="230832"/>
          </a:xfrm>
          <a:prstGeom prst="rect">
            <a:avLst/>
          </a:prstGeom>
          <a:noFill/>
        </p:spPr>
        <p:txBody>
          <a:bodyPr wrap="square" rtlCol="0">
            <a:spAutoFit/>
          </a:bodyPr>
          <a:lstStyle/>
          <a:p>
            <a:pPr marL="463550" indent="-463550" algn="ctr" defTabSz="463550"/>
            <a:r>
              <a:rPr lang="en-US" sz="900" dirty="0">
                <a:latin typeface="Poppins" panose="00000500000000000000" pitchFamily="2" charset="0"/>
                <a:cs typeface="Poppins" panose="00000500000000000000" pitchFamily="2" charset="0"/>
              </a:rPr>
              <a:t>Source: BLS. </a:t>
            </a:r>
            <a:r>
              <a:rPr lang="en-US" sz="900" dirty="0">
                <a:latin typeface="Poppins" panose="00000500000000000000" pitchFamily="2" charset="0"/>
                <a:ea typeface="MS PGothic"/>
                <a:cs typeface="Poppins" panose="00000500000000000000" pitchFamily="2" charset="0"/>
              </a:rPr>
              <a:t>Seasonally Adjusted by EDB.</a:t>
            </a:r>
            <a:endParaRPr lang="en-US" sz="900"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6FED836-2CA5-4B69-9AA5-C07E39BA7F51}"/>
              </a:ext>
            </a:extLst>
          </p:cNvPr>
          <p:cNvSpPr txBox="1"/>
          <p:nvPr/>
        </p:nvSpPr>
        <p:spPr>
          <a:xfrm>
            <a:off x="5532961" y="6538912"/>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74687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85BFAA-4493-42EC-9C13-E9F33216D991}"/>
              </a:ext>
            </a:extLst>
          </p:cNvPr>
          <p:cNvSpPr>
            <a:spLocks noGrp="1"/>
          </p:cNvSpPr>
          <p:nvPr>
            <p:ph type="title"/>
          </p:nvPr>
        </p:nvSpPr>
        <p:spPr/>
        <p:txBody>
          <a:bodyPr>
            <a:normAutofit/>
          </a:bodyPr>
          <a:lstStyle/>
          <a:p>
            <a:r>
              <a:rPr lang="en-US" sz="2400" b="1" dirty="0"/>
              <a:t>Electric Energy Generation, s. a., (mm kWh) 2016-2025</a:t>
            </a:r>
          </a:p>
        </p:txBody>
      </p:sp>
      <p:sp>
        <p:nvSpPr>
          <p:cNvPr id="4" name="Date Placeholder 3">
            <a:extLst>
              <a:ext uri="{FF2B5EF4-FFF2-40B4-BE49-F238E27FC236}">
                <a16:creationId xmlns:a16="http://schemas.microsoft.com/office/drawing/2014/main" id="{8C4A3AF1-CD0A-4E4A-902C-249CD239084D}"/>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2F196970-8B3C-4A13-A7DA-1C7BF0B3257E}"/>
              </a:ext>
            </a:extLst>
          </p:cNvPr>
          <p:cNvSpPr>
            <a:spLocks noGrp="1"/>
          </p:cNvSpPr>
          <p:nvPr>
            <p:ph type="sldNum" sz="quarter" idx="12"/>
          </p:nvPr>
        </p:nvSpPr>
        <p:spPr/>
        <p:txBody>
          <a:bodyPr/>
          <a:lstStyle/>
          <a:p>
            <a:fld id="{E014C3AA-19E7-495D-9D23-463A7F191887}" type="slidenum">
              <a:rPr lang="en-US" smtClean="0"/>
              <a:t>15</a:t>
            </a:fld>
            <a:endParaRPr lang="en-US"/>
          </a:p>
        </p:txBody>
      </p:sp>
      <p:graphicFrame>
        <p:nvGraphicFramePr>
          <p:cNvPr id="7" name="Table 6">
            <a:extLst>
              <a:ext uri="{FF2B5EF4-FFF2-40B4-BE49-F238E27FC236}">
                <a16:creationId xmlns:a16="http://schemas.microsoft.com/office/drawing/2014/main" id="{750DAB25-E32F-4DC6-825E-A4064F3BE19E}"/>
              </a:ext>
            </a:extLst>
          </p:cNvPr>
          <p:cNvGraphicFramePr>
            <a:graphicFrameLocks noGrp="1"/>
          </p:cNvGraphicFramePr>
          <p:nvPr>
            <p:extLst>
              <p:ext uri="{D42A27DB-BD31-4B8C-83A1-F6EECF244321}">
                <p14:modId xmlns:p14="http://schemas.microsoft.com/office/powerpoint/2010/main" val="1167790821"/>
              </p:ext>
            </p:extLst>
          </p:nvPr>
        </p:nvGraphicFramePr>
        <p:xfrm>
          <a:off x="3308417" y="1260166"/>
          <a:ext cx="5575166" cy="5461309"/>
        </p:xfrm>
        <a:graphic>
          <a:graphicData uri="http://schemas.openxmlformats.org/drawingml/2006/table">
            <a:tbl>
              <a:tblPr/>
              <a:tblGrid>
                <a:gridCol w="362684">
                  <a:extLst>
                    <a:ext uri="{9D8B030D-6E8A-4147-A177-3AD203B41FA5}">
                      <a16:colId xmlns:a16="http://schemas.microsoft.com/office/drawing/2014/main" val="20000"/>
                    </a:ext>
                  </a:extLst>
                </a:gridCol>
                <a:gridCol w="165925">
                  <a:extLst>
                    <a:ext uri="{9D8B030D-6E8A-4147-A177-3AD203B41FA5}">
                      <a16:colId xmlns:a16="http://schemas.microsoft.com/office/drawing/2014/main" val="20001"/>
                    </a:ext>
                  </a:extLst>
                </a:gridCol>
                <a:gridCol w="307937">
                  <a:extLst>
                    <a:ext uri="{9D8B030D-6E8A-4147-A177-3AD203B41FA5}">
                      <a16:colId xmlns:a16="http://schemas.microsoft.com/office/drawing/2014/main" val="1174098133"/>
                    </a:ext>
                  </a:extLst>
                </a:gridCol>
                <a:gridCol w="473862">
                  <a:extLst>
                    <a:ext uri="{9D8B030D-6E8A-4147-A177-3AD203B41FA5}">
                      <a16:colId xmlns:a16="http://schemas.microsoft.com/office/drawing/2014/main" val="20002"/>
                    </a:ext>
                  </a:extLst>
                </a:gridCol>
                <a:gridCol w="473862">
                  <a:extLst>
                    <a:ext uri="{9D8B030D-6E8A-4147-A177-3AD203B41FA5}">
                      <a16:colId xmlns:a16="http://schemas.microsoft.com/office/drawing/2014/main" val="20003"/>
                    </a:ext>
                  </a:extLst>
                </a:gridCol>
                <a:gridCol w="473862">
                  <a:extLst>
                    <a:ext uri="{9D8B030D-6E8A-4147-A177-3AD203B41FA5}">
                      <a16:colId xmlns:a16="http://schemas.microsoft.com/office/drawing/2014/main" val="20004"/>
                    </a:ext>
                  </a:extLst>
                </a:gridCol>
                <a:gridCol w="473862">
                  <a:extLst>
                    <a:ext uri="{9D8B030D-6E8A-4147-A177-3AD203B41FA5}">
                      <a16:colId xmlns:a16="http://schemas.microsoft.com/office/drawing/2014/main" val="20005"/>
                    </a:ext>
                  </a:extLst>
                </a:gridCol>
                <a:gridCol w="473862">
                  <a:extLst>
                    <a:ext uri="{9D8B030D-6E8A-4147-A177-3AD203B41FA5}">
                      <a16:colId xmlns:a16="http://schemas.microsoft.com/office/drawing/2014/main" val="20006"/>
                    </a:ext>
                  </a:extLst>
                </a:gridCol>
                <a:gridCol w="473862">
                  <a:extLst>
                    <a:ext uri="{9D8B030D-6E8A-4147-A177-3AD203B41FA5}">
                      <a16:colId xmlns:a16="http://schemas.microsoft.com/office/drawing/2014/main" val="20007"/>
                    </a:ext>
                  </a:extLst>
                </a:gridCol>
                <a:gridCol w="473862">
                  <a:extLst>
                    <a:ext uri="{9D8B030D-6E8A-4147-A177-3AD203B41FA5}">
                      <a16:colId xmlns:a16="http://schemas.microsoft.com/office/drawing/2014/main" val="20008"/>
                    </a:ext>
                  </a:extLst>
                </a:gridCol>
                <a:gridCol w="473862">
                  <a:extLst>
                    <a:ext uri="{9D8B030D-6E8A-4147-A177-3AD203B41FA5}">
                      <a16:colId xmlns:a16="http://schemas.microsoft.com/office/drawing/2014/main" val="20009"/>
                    </a:ext>
                  </a:extLst>
                </a:gridCol>
                <a:gridCol w="473862">
                  <a:extLst>
                    <a:ext uri="{9D8B030D-6E8A-4147-A177-3AD203B41FA5}">
                      <a16:colId xmlns:a16="http://schemas.microsoft.com/office/drawing/2014/main" val="20010"/>
                    </a:ext>
                  </a:extLst>
                </a:gridCol>
                <a:gridCol w="473862">
                  <a:extLst>
                    <a:ext uri="{9D8B030D-6E8A-4147-A177-3AD203B41FA5}">
                      <a16:colId xmlns:a16="http://schemas.microsoft.com/office/drawing/2014/main" val="20011"/>
                    </a:ext>
                  </a:extLst>
                </a:gridCol>
              </a:tblGrid>
              <a:tr h="101027">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00"/>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a:solidFill>
                            <a:srgbClr val="000000"/>
                          </a:solidFill>
                          <a:effectLst/>
                          <a:latin typeface="+mn-lt"/>
                        </a:rPr>
                        <a:t>1,705.5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1,671.2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1,519.3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1,557.9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1,576.8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1,601.4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1,540.6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1,627.3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1,619.8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1,495.4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1,711.2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1,684.2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1,493.8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1,635.4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1,560.1</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02"/>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1,633.3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1,643.0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1,597.4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3"/>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1,696.8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1,490.7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1,611.1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1,490.3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1,636.7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1,609.7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4"/>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1,679.5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787.0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1,531.4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1,636.6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1,566.5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5"/>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1,723.6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1,079.2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1,541.4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1,568.7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1,527.9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1,559.9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11432">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1,671.4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1,440.9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1,548.8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1,711.5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1,524.4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1,558.0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8"/>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1,687.6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1,402.9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1,518.1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1,610.8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1,531.0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1,558.8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9"/>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1,676.6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1,435.2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1,534.1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1,490.1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1,531.2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1,418.9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0"/>
                  </a:ext>
                </a:extLst>
              </a:tr>
              <a:tr h="106226">
                <a:tc gridSpan="2">
                  <a:txBody>
                    <a:bodyPr/>
                    <a:lstStyle/>
                    <a:p>
                      <a:pPr algn="l" fontAlgn="b"/>
                      <a:r>
                        <a:rPr lang="en-US" sz="600" b="0" i="0" u="none" strike="noStrike">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1,683.8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1,439.1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1,549.2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1,563.0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1,584.4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1,461.9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11"/>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1,640.0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1,495.2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1,563.2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1,571.1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1,475.0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1,578.0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1,624.7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1,604.7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1,475.4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01027">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01027">
                <a:tc gridSpan="13">
                  <a:txBody>
                    <a:bodyPr/>
                    <a:lstStyle/>
                    <a:p>
                      <a:pPr algn="ctr" fontAlgn="b"/>
                      <a:r>
                        <a:rPr lang="en-US" sz="600" b="1" i="0" u="none" strike="noStrike" dirty="0">
                          <a:solidFill>
                            <a:schemeClr val="tx1"/>
                          </a:solidFill>
                          <a:effectLst/>
                          <a:latin typeface="+mn-lt"/>
                        </a:rPr>
                        <a:t>YEAR OVER YEAR PERCENTAGE CHANGE</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01027">
                <a:tc gridSpan="2">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375623"/>
                          </a:solidFill>
                          <a:effectLst/>
                          <a:latin typeface="+mn-lt"/>
                        </a:rPr>
                        <a:t> </a:t>
                      </a:r>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01027">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16"/>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dirty="0">
                          <a:solidFill>
                            <a:srgbClr val="000000"/>
                          </a:solidFill>
                          <a:effectLst/>
                          <a:latin typeface="+mn-lt"/>
                        </a:rPr>
                        <a:t>-1.6%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0.1%</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18"/>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9"/>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420.5%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0"/>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1"/>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2"/>
                  </a:ext>
                </a:extLst>
              </a:tr>
              <a:tr h="106226">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3"/>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4"/>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5"/>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6"/>
                  </a:ext>
                </a:extLst>
              </a:tr>
              <a:tr h="106226">
                <a:tc gridSpan="2">
                  <a:txBody>
                    <a:bodyPr/>
                    <a:lstStyle/>
                    <a:p>
                      <a:pPr algn="l" fontAlgn="b"/>
                      <a:r>
                        <a:rPr lang="en-US" sz="600" b="0" i="0" u="none" strike="noStrike" dirty="0">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7"/>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
                  </a:ext>
                </a:extLst>
              </a:tr>
              <a:tr h="101027">
                <a:tc gridSpan="2">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101027">
                <a:tc gridSpan="13">
                  <a:txBody>
                    <a:bodyPr/>
                    <a:lstStyle/>
                    <a:p>
                      <a:pPr algn="ctr" fontAlgn="b"/>
                      <a:r>
                        <a:rPr lang="en-US" sz="600" b="1" i="0" u="none" strike="noStrike" dirty="0">
                          <a:solidFill>
                            <a:schemeClr val="tx1"/>
                          </a:solidFill>
                          <a:effectLst/>
                          <a:latin typeface="+mn-lt"/>
                        </a:rPr>
                        <a:t>SUMMARY DATA</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r h="101027">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01027">
                <a:tc>
                  <a:txBody>
                    <a:bodyPr/>
                    <a:lstStyle/>
                    <a:p>
                      <a:pPr algn="l" fontAlgn="b"/>
                      <a:r>
                        <a:rPr lang="en-US" sz="600" b="1" i="0" u="none" strike="noStrike" dirty="0">
                          <a:solidFill>
                            <a:srgbClr val="FFFFFF"/>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gridSpan="2">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32"/>
                  </a:ext>
                </a:extLst>
              </a:tr>
              <a:tr h="101027">
                <a:tc gridSpan="3">
                  <a:txBody>
                    <a:bodyPr/>
                    <a:lstStyle/>
                    <a:p>
                      <a:pPr algn="l" fontAlgn="b"/>
                      <a:r>
                        <a:rPr lang="en-US" sz="600" b="1" i="0" u="none" strike="noStrike" kern="1200" dirty="0">
                          <a:solidFill>
                            <a:schemeClr val="tx1"/>
                          </a:solidFill>
                          <a:effectLst/>
                          <a:latin typeface="+mn-lt"/>
                          <a:ea typeface="+mn-ea"/>
                          <a:cs typeface="+mn-cs"/>
                        </a:rPr>
                        <a:t>FISCAL</a:t>
                      </a:r>
                      <a:r>
                        <a:rPr lang="en-US" sz="600" b="1" i="0" u="none" strike="noStrike" dirty="0">
                          <a:solidFill>
                            <a:schemeClr val="tx1"/>
                          </a:solidFill>
                          <a:effectLst/>
                          <a:latin typeface="+mn-lt"/>
                        </a:rPr>
                        <a:t> YEAR *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3"/>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20,220.8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14,662.5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18,456.1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18,736.1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18,919.0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19,196.1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18,171.0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19,263.5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18,534.2</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4"/>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-637.7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-5,558.2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3,793.6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280.0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277.1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-1,025.1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1,092.5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-729.3</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5"/>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-27.5%</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25.9%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-5.3%</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6.0%</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-3.8%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06226">
                <a:tc gridSpan="2">
                  <a:txBody>
                    <a:bodyPr/>
                    <a:lstStyle/>
                    <a:p>
                      <a:pPr algn="l" fontAlgn="b"/>
                      <a:r>
                        <a:rPr lang="en-US" sz="600" b="1" i="0" u="none" strike="noStrike" dirty="0">
                          <a:solidFill>
                            <a:schemeClr val="tx1"/>
                          </a:solidFill>
                          <a:effectLst/>
                          <a:latin typeface="+mn-lt"/>
                        </a:rPr>
                        <a:t>JUL-AUG</a:t>
                      </a:r>
                    </a:p>
                  </a:txBody>
                  <a:tcPr marL="3838" marR="3838" marT="3838" marB="0" anchor="b">
                    <a:lnL>
                      <a:noFill/>
                    </a:lnL>
                    <a:lnR>
                      <a:noFill/>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8ACFF3"/>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7"/>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3,416.7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3,355.5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3,013.2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3,120.7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3,182.6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3,236.8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3,092.9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3,254.0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3,179.0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3,055.6</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8"/>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-37.0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-342.3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-123.5</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9"/>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extLst>
                  <a:ext uri="{0D108BD9-81ED-4DB2-BD59-A6C34878D82A}">
                    <a16:rowId xmlns:a16="http://schemas.microsoft.com/office/drawing/2014/main" val="10040"/>
                  </a:ext>
                </a:extLst>
              </a:tr>
              <a:tr h="89915">
                <a:tc>
                  <a:txBody>
                    <a:bodyPr/>
                    <a:lstStyle/>
                    <a:p>
                      <a:pPr algn="l" fontAlgn="b"/>
                      <a:r>
                        <a:rPr lang="en-US" sz="600" b="0" i="0" u="none" strike="noStrike" dirty="0">
                          <a:solidFill>
                            <a:schemeClr val="tx1"/>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1"/>
                  </a:ext>
                </a:extLst>
              </a:tr>
              <a:tr h="106226">
                <a:tc gridSpan="3">
                  <a:txBody>
                    <a:bodyPr/>
                    <a:lstStyle/>
                    <a:p>
                      <a:pPr algn="l" fontAlgn="b"/>
                      <a:r>
                        <a:rPr lang="en-US" sz="600" b="1" i="0" u="none" strike="noStrike" dirty="0">
                          <a:solidFill>
                            <a:schemeClr val="tx1"/>
                          </a:solidFill>
                          <a:effectLst/>
                          <a:latin typeface="+mn-lt"/>
                        </a:rPr>
                        <a:t>CALENDAR YEAR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2"/>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16,459.5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17,377.4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18,869.1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18,681.5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19,164.6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18,340.7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19,022.0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19,072.9</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3"/>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-4,140.3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917.9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1,491.8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483.2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-823.9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681.3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51.0</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4"/>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-20.1%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45"/>
                  </a:ext>
                </a:extLst>
              </a:tr>
              <a:tr h="106226">
                <a:tc gridSpan="2">
                  <a:txBody>
                    <a:bodyPr/>
                    <a:lstStyle/>
                    <a:p>
                      <a:pPr algn="l" fontAlgn="b"/>
                      <a:r>
                        <a:rPr lang="en-US" sz="600" b="1" i="0" u="none" strike="noStrike" dirty="0">
                          <a:solidFill>
                            <a:schemeClr val="tx1"/>
                          </a:solidFill>
                          <a:effectLst/>
                          <a:latin typeface="+mn-lt"/>
                        </a:rPr>
                        <a:t>JAN-AUG</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6"/>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13,426.4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11,287.1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12,473.4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12,402.1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12,693.9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12,581.4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12,572.9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12,739.5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12,077.3</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7"/>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-440.2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-2,139.3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-662.2</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8"/>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-3.2%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
                  </a:ext>
                </a:extLst>
              </a:tr>
              <a:tr h="101027">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50"/>
                  </a:ext>
                </a:extLst>
              </a:tr>
              <a:tr h="101027">
                <a:tc gridSpan="6">
                  <a:txBody>
                    <a:bodyPr/>
                    <a:lstStyle/>
                    <a:p>
                      <a:pPr algn="l" fontAlgn="b"/>
                      <a:r>
                        <a:rPr lang="en-US" sz="600" b="0" i="1" u="none" strike="noStrike" dirty="0">
                          <a:solidFill>
                            <a:schemeClr val="tx1">
                              <a:lumMod val="65000"/>
                              <a:lumOff val="35000"/>
                            </a:schemeClr>
                          </a:solidFill>
                          <a:effectLst/>
                          <a:latin typeface="+mn-lt"/>
                        </a:rPr>
                        <a:t>* Runs from July of the previous year to June current year.</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extLst>
                  <a:ext uri="{0D108BD9-81ED-4DB2-BD59-A6C34878D82A}">
                    <a16:rowId xmlns:a16="http://schemas.microsoft.com/office/drawing/2014/main" val="10051"/>
                  </a:ext>
                </a:extLst>
              </a:tr>
            </a:tbl>
          </a:graphicData>
        </a:graphic>
      </p:graphicFrame>
      <p:sp>
        <p:nvSpPr>
          <p:cNvPr id="8" name="TextBox 7">
            <a:extLst>
              <a:ext uri="{FF2B5EF4-FFF2-40B4-BE49-F238E27FC236}">
                <a16:creationId xmlns:a16="http://schemas.microsoft.com/office/drawing/2014/main" id="{71151994-F3C7-421F-BECF-AFF7DFEAAF8C}"/>
              </a:ext>
            </a:extLst>
          </p:cNvPr>
          <p:cNvSpPr txBox="1"/>
          <p:nvPr/>
        </p:nvSpPr>
        <p:spPr>
          <a:xfrm>
            <a:off x="393182" y="6150130"/>
            <a:ext cx="2915235" cy="246221"/>
          </a:xfrm>
          <a:prstGeom prst="rect">
            <a:avLst/>
          </a:prstGeom>
          <a:noFill/>
        </p:spPr>
        <p:txBody>
          <a:bodyPr wrap="square" rtlCol="0">
            <a:spAutoFit/>
          </a:bodyPr>
          <a:lstStyle/>
          <a:p>
            <a:pPr marL="463550" indent="-463550" algn="ctr" defTabSz="463550"/>
            <a:r>
              <a:rPr lang="en-US" sz="1000" dirty="0"/>
              <a:t>Source: LUMA. </a:t>
            </a:r>
            <a:r>
              <a:rPr lang="en-US" sz="1000" dirty="0">
                <a:ea typeface="MS PGothic"/>
                <a:cs typeface="MS PGothic"/>
              </a:rPr>
              <a:t>Seasonally Adjusted by EDB.</a:t>
            </a:r>
            <a:endParaRPr lang="en-US" sz="1000" dirty="0"/>
          </a:p>
        </p:txBody>
      </p:sp>
      <p:sp>
        <p:nvSpPr>
          <p:cNvPr id="9" name="TextBox 8">
            <a:extLst>
              <a:ext uri="{FF2B5EF4-FFF2-40B4-BE49-F238E27FC236}">
                <a16:creationId xmlns:a16="http://schemas.microsoft.com/office/drawing/2014/main" id="{7D7E73E6-694A-4862-BCA6-0D8060D59C9B}"/>
              </a:ext>
            </a:extLst>
          </p:cNvPr>
          <p:cNvSpPr txBox="1"/>
          <p:nvPr/>
        </p:nvSpPr>
        <p:spPr>
          <a:xfrm>
            <a:off x="5532961" y="6504480"/>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208493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478F1F-1254-49B2-AD6E-6EDE81F50C63}"/>
              </a:ext>
            </a:extLst>
          </p:cNvPr>
          <p:cNvSpPr>
            <a:spLocks noGrp="1"/>
          </p:cNvSpPr>
          <p:nvPr>
            <p:ph type="title"/>
          </p:nvPr>
        </p:nvSpPr>
        <p:spPr/>
        <p:txBody>
          <a:bodyPr>
            <a:normAutofit/>
          </a:bodyPr>
          <a:lstStyle/>
          <a:p>
            <a:r>
              <a:rPr lang="en-US" sz="2400" b="1" kern="0" dirty="0"/>
              <a:t>Gasoline Consumption*, s. a., Million of Gallons 2016-2025</a:t>
            </a:r>
            <a:endParaRPr lang="en-US" sz="2400" b="1" dirty="0"/>
          </a:p>
        </p:txBody>
      </p:sp>
      <p:sp>
        <p:nvSpPr>
          <p:cNvPr id="4" name="Date Placeholder 3">
            <a:extLst>
              <a:ext uri="{FF2B5EF4-FFF2-40B4-BE49-F238E27FC236}">
                <a16:creationId xmlns:a16="http://schemas.microsoft.com/office/drawing/2014/main" id="{03458130-FE3D-4B62-8B09-1E89ACE84FB5}"/>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0D7E73E0-C775-4204-AEEE-FE8705E3BFCC}"/>
              </a:ext>
            </a:extLst>
          </p:cNvPr>
          <p:cNvSpPr>
            <a:spLocks noGrp="1"/>
          </p:cNvSpPr>
          <p:nvPr>
            <p:ph type="sldNum" sz="quarter" idx="12"/>
          </p:nvPr>
        </p:nvSpPr>
        <p:spPr/>
        <p:txBody>
          <a:bodyPr/>
          <a:lstStyle/>
          <a:p>
            <a:fld id="{E014C3AA-19E7-495D-9D23-463A7F191887}" type="slidenum">
              <a:rPr lang="en-US" smtClean="0"/>
              <a:t>16</a:t>
            </a:fld>
            <a:endParaRPr lang="en-US"/>
          </a:p>
        </p:txBody>
      </p:sp>
      <p:sp>
        <p:nvSpPr>
          <p:cNvPr id="8" name="TextBox 7">
            <a:extLst>
              <a:ext uri="{FF2B5EF4-FFF2-40B4-BE49-F238E27FC236}">
                <a16:creationId xmlns:a16="http://schemas.microsoft.com/office/drawing/2014/main" id="{B92C8A43-E4BD-4C31-85EB-53D0B9BB7A32}"/>
              </a:ext>
            </a:extLst>
          </p:cNvPr>
          <p:cNvSpPr txBox="1"/>
          <p:nvPr/>
        </p:nvSpPr>
        <p:spPr>
          <a:xfrm>
            <a:off x="208387" y="6002279"/>
            <a:ext cx="3054122" cy="461665"/>
          </a:xfrm>
          <a:prstGeom prst="rect">
            <a:avLst/>
          </a:prstGeom>
          <a:noFill/>
        </p:spPr>
        <p:txBody>
          <a:bodyPr wrap="square" rtlCol="0">
            <a:spAutoFit/>
          </a:bodyPr>
          <a:lstStyle/>
          <a:p>
            <a:pPr marL="463550" indent="-463550" defTabSz="463550"/>
            <a:r>
              <a:rPr lang="en-US" sz="800" dirty="0">
                <a:latin typeface="Poppins" panose="00000500000000000000" pitchFamily="2" charset="0"/>
                <a:cs typeface="Poppins" panose="00000500000000000000" pitchFamily="2" charset="0"/>
              </a:rPr>
              <a:t>*The EDB applies a three (3)-month moving average adjustment to the gasoline consumption data.</a:t>
            </a:r>
          </a:p>
          <a:p>
            <a:pPr marL="463550" indent="-463550" defTabSz="463550"/>
            <a:r>
              <a:rPr lang="en-US" sz="800" dirty="0">
                <a:latin typeface="Poppins" panose="00000500000000000000" pitchFamily="2" charset="0"/>
                <a:cs typeface="Poppins" panose="00000500000000000000" pitchFamily="2" charset="0"/>
              </a:rPr>
              <a:t>Source: PRHTA. </a:t>
            </a:r>
            <a:r>
              <a:rPr lang="en-US" sz="800" dirty="0">
                <a:latin typeface="Poppins" panose="00000500000000000000" pitchFamily="2" charset="0"/>
                <a:ea typeface="MS PGothic"/>
                <a:cs typeface="Poppins" panose="00000500000000000000" pitchFamily="2" charset="0"/>
              </a:rPr>
              <a:t>Seasonally Adjusted by EDB.</a:t>
            </a:r>
            <a:endParaRPr lang="en-US" sz="800" dirty="0">
              <a:latin typeface="Poppins" panose="00000500000000000000" pitchFamily="2" charset="0"/>
              <a:cs typeface="Poppins" panose="00000500000000000000" pitchFamily="2" charset="0"/>
            </a:endParaRPr>
          </a:p>
        </p:txBody>
      </p:sp>
      <p:graphicFrame>
        <p:nvGraphicFramePr>
          <p:cNvPr id="7" name="Table 6">
            <a:extLst>
              <a:ext uri="{FF2B5EF4-FFF2-40B4-BE49-F238E27FC236}">
                <a16:creationId xmlns:a16="http://schemas.microsoft.com/office/drawing/2014/main" id="{A7AE9E04-A7FA-4AC9-BE35-0E82827BD8D2}"/>
              </a:ext>
            </a:extLst>
          </p:cNvPr>
          <p:cNvGraphicFramePr>
            <a:graphicFrameLocks noGrp="1"/>
          </p:cNvGraphicFramePr>
          <p:nvPr>
            <p:extLst>
              <p:ext uri="{D42A27DB-BD31-4B8C-83A1-F6EECF244321}">
                <p14:modId xmlns:p14="http://schemas.microsoft.com/office/powerpoint/2010/main" val="3652866058"/>
              </p:ext>
            </p:extLst>
          </p:nvPr>
        </p:nvGraphicFramePr>
        <p:xfrm>
          <a:off x="3262509" y="1249928"/>
          <a:ext cx="5575166" cy="5503086"/>
        </p:xfrm>
        <a:graphic>
          <a:graphicData uri="http://schemas.openxmlformats.org/drawingml/2006/table">
            <a:tbl>
              <a:tblPr/>
              <a:tblGrid>
                <a:gridCol w="362684">
                  <a:extLst>
                    <a:ext uri="{9D8B030D-6E8A-4147-A177-3AD203B41FA5}">
                      <a16:colId xmlns:a16="http://schemas.microsoft.com/office/drawing/2014/main" val="20000"/>
                    </a:ext>
                  </a:extLst>
                </a:gridCol>
                <a:gridCol w="165925">
                  <a:extLst>
                    <a:ext uri="{9D8B030D-6E8A-4147-A177-3AD203B41FA5}">
                      <a16:colId xmlns:a16="http://schemas.microsoft.com/office/drawing/2014/main" val="20001"/>
                    </a:ext>
                  </a:extLst>
                </a:gridCol>
                <a:gridCol w="307937">
                  <a:extLst>
                    <a:ext uri="{9D8B030D-6E8A-4147-A177-3AD203B41FA5}">
                      <a16:colId xmlns:a16="http://schemas.microsoft.com/office/drawing/2014/main" val="1174098133"/>
                    </a:ext>
                  </a:extLst>
                </a:gridCol>
                <a:gridCol w="473862">
                  <a:extLst>
                    <a:ext uri="{9D8B030D-6E8A-4147-A177-3AD203B41FA5}">
                      <a16:colId xmlns:a16="http://schemas.microsoft.com/office/drawing/2014/main" val="20002"/>
                    </a:ext>
                  </a:extLst>
                </a:gridCol>
                <a:gridCol w="473862">
                  <a:extLst>
                    <a:ext uri="{9D8B030D-6E8A-4147-A177-3AD203B41FA5}">
                      <a16:colId xmlns:a16="http://schemas.microsoft.com/office/drawing/2014/main" val="20003"/>
                    </a:ext>
                  </a:extLst>
                </a:gridCol>
                <a:gridCol w="473862">
                  <a:extLst>
                    <a:ext uri="{9D8B030D-6E8A-4147-A177-3AD203B41FA5}">
                      <a16:colId xmlns:a16="http://schemas.microsoft.com/office/drawing/2014/main" val="20004"/>
                    </a:ext>
                  </a:extLst>
                </a:gridCol>
                <a:gridCol w="473862">
                  <a:extLst>
                    <a:ext uri="{9D8B030D-6E8A-4147-A177-3AD203B41FA5}">
                      <a16:colId xmlns:a16="http://schemas.microsoft.com/office/drawing/2014/main" val="20005"/>
                    </a:ext>
                  </a:extLst>
                </a:gridCol>
                <a:gridCol w="473862">
                  <a:extLst>
                    <a:ext uri="{9D8B030D-6E8A-4147-A177-3AD203B41FA5}">
                      <a16:colId xmlns:a16="http://schemas.microsoft.com/office/drawing/2014/main" val="20006"/>
                    </a:ext>
                  </a:extLst>
                </a:gridCol>
                <a:gridCol w="473862">
                  <a:extLst>
                    <a:ext uri="{9D8B030D-6E8A-4147-A177-3AD203B41FA5}">
                      <a16:colId xmlns:a16="http://schemas.microsoft.com/office/drawing/2014/main" val="20007"/>
                    </a:ext>
                  </a:extLst>
                </a:gridCol>
                <a:gridCol w="473862">
                  <a:extLst>
                    <a:ext uri="{9D8B030D-6E8A-4147-A177-3AD203B41FA5}">
                      <a16:colId xmlns:a16="http://schemas.microsoft.com/office/drawing/2014/main" val="20008"/>
                    </a:ext>
                  </a:extLst>
                </a:gridCol>
                <a:gridCol w="473862">
                  <a:extLst>
                    <a:ext uri="{9D8B030D-6E8A-4147-A177-3AD203B41FA5}">
                      <a16:colId xmlns:a16="http://schemas.microsoft.com/office/drawing/2014/main" val="20009"/>
                    </a:ext>
                  </a:extLst>
                </a:gridCol>
                <a:gridCol w="473862">
                  <a:extLst>
                    <a:ext uri="{9D8B030D-6E8A-4147-A177-3AD203B41FA5}">
                      <a16:colId xmlns:a16="http://schemas.microsoft.com/office/drawing/2014/main" val="20010"/>
                    </a:ext>
                  </a:extLst>
                </a:gridCol>
                <a:gridCol w="473862">
                  <a:extLst>
                    <a:ext uri="{9D8B030D-6E8A-4147-A177-3AD203B41FA5}">
                      <a16:colId xmlns:a16="http://schemas.microsoft.com/office/drawing/2014/main" val="20011"/>
                    </a:ext>
                  </a:extLst>
                </a:gridCol>
              </a:tblGrid>
              <a:tr h="101027">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00"/>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a:solidFill>
                            <a:srgbClr val="000000"/>
                          </a:solidFill>
                          <a:effectLst/>
                          <a:latin typeface="+mn-lt"/>
                        </a:rPr>
                        <a:t>83.2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75.9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62.7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54.7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67.2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74.2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69.3</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02"/>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80.9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3"/>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83.2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4"/>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76.9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67.9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5"/>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75.1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11432">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8"/>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76.0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71.6</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9"/>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71.7</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0"/>
                  </a:ext>
                </a:extLst>
              </a:tr>
              <a:tr h="106226">
                <a:tc gridSpan="2">
                  <a:txBody>
                    <a:bodyPr/>
                    <a:lstStyle/>
                    <a:p>
                      <a:pPr algn="l" fontAlgn="b"/>
                      <a:r>
                        <a:rPr lang="en-US" sz="600" b="0" i="0" u="none" strike="noStrike" dirty="0">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11"/>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79.6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01027">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01027">
                <a:tc gridSpan="13">
                  <a:txBody>
                    <a:bodyPr/>
                    <a:lstStyle/>
                    <a:p>
                      <a:pPr algn="ctr" fontAlgn="b"/>
                      <a:r>
                        <a:rPr lang="en-US" sz="600" b="1" i="0" u="none" strike="noStrike" dirty="0">
                          <a:solidFill>
                            <a:schemeClr val="tx1"/>
                          </a:solidFill>
                          <a:effectLst/>
                          <a:latin typeface="+mn-lt"/>
                        </a:rPr>
                        <a:t>YEAR OVER YEAR PERCENTAGE CHANGE</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01027">
                <a:tc gridSpan="2">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375623"/>
                          </a:solidFill>
                          <a:effectLst/>
                          <a:latin typeface="+mn-lt"/>
                        </a:rPr>
                        <a:t> </a:t>
                      </a:r>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01027">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16"/>
                  </a:ext>
                </a:extLst>
              </a:tr>
              <a:tr h="106226">
                <a:tc gridSpan="2">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dirty="0">
                          <a:solidFill>
                            <a:srgbClr val="000000"/>
                          </a:solidFill>
                          <a:effectLst/>
                          <a:latin typeface="+mn-lt"/>
                        </a:rPr>
                        <a:t>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106226">
                <a:tc gridSpan="2">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-5.7%</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18"/>
                  </a:ext>
                </a:extLst>
              </a:tr>
              <a:tr h="106226">
                <a:tc gridSpan="3">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9"/>
                  </a:ext>
                </a:extLst>
              </a:tr>
              <a:tr h="106226">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0"/>
                  </a:ext>
                </a:extLst>
              </a:tr>
              <a:tr h="106226">
                <a:tc gridSpan="3">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-10.8%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1"/>
                  </a:ext>
                </a:extLst>
              </a:tr>
              <a:tr h="106226">
                <a:tc gridSpan="3">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2"/>
                  </a:ext>
                </a:extLst>
              </a:tr>
              <a:tr h="106226">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3"/>
                  </a:ext>
                </a:extLst>
              </a:tr>
              <a:tr h="106226">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-9.3%</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4"/>
                  </a:ext>
                </a:extLst>
              </a:tr>
              <a:tr h="106226">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-11.0%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5"/>
                  </a:ext>
                </a:extLst>
              </a:tr>
              <a:tr h="106226">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6"/>
                  </a:ext>
                </a:extLst>
              </a:tr>
              <a:tr h="106226">
                <a:tc gridSpan="2">
                  <a:txBody>
                    <a:bodyPr/>
                    <a:lstStyle/>
                    <a:p>
                      <a:pPr algn="l" fontAlgn="b"/>
                      <a:r>
                        <a:rPr lang="en-US" sz="600" b="0" i="0" u="none" strike="noStrike" dirty="0">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-1.9%</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7"/>
                  </a:ext>
                </a:extLst>
              </a:tr>
              <a:tr h="106226">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
                  </a:ext>
                </a:extLst>
              </a:tr>
              <a:tr h="101027">
                <a:tc gridSpan="2">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101027">
                <a:tc gridSpan="13">
                  <a:txBody>
                    <a:bodyPr/>
                    <a:lstStyle/>
                    <a:p>
                      <a:pPr algn="ctr" fontAlgn="b"/>
                      <a:r>
                        <a:rPr lang="en-US" sz="600" b="1" i="0" u="none" strike="noStrike" dirty="0">
                          <a:solidFill>
                            <a:schemeClr val="tx1"/>
                          </a:solidFill>
                          <a:effectLst/>
                          <a:latin typeface="+mn-lt"/>
                        </a:rPr>
                        <a:t>SUMMARY DATA</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r h="101027">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01027">
                <a:tc>
                  <a:txBody>
                    <a:bodyPr/>
                    <a:lstStyle/>
                    <a:p>
                      <a:pPr algn="l" fontAlgn="b"/>
                      <a:r>
                        <a:rPr lang="en-US" sz="600" b="1" i="0" u="none" strike="noStrike" dirty="0">
                          <a:solidFill>
                            <a:srgbClr val="FFFFFF"/>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gridSpan="2">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32"/>
                  </a:ext>
                </a:extLst>
              </a:tr>
              <a:tr h="101027">
                <a:tc gridSpan="3">
                  <a:txBody>
                    <a:bodyPr/>
                    <a:lstStyle/>
                    <a:p>
                      <a:pPr algn="l" fontAlgn="b"/>
                      <a:r>
                        <a:rPr lang="en-US" sz="600" b="1" i="0" u="none" strike="noStrike" kern="1200" dirty="0">
                          <a:solidFill>
                            <a:schemeClr val="tx1"/>
                          </a:solidFill>
                          <a:effectLst/>
                          <a:latin typeface="+mn-lt"/>
                          <a:ea typeface="+mn-ea"/>
                          <a:cs typeface="+mn-cs"/>
                        </a:rPr>
                        <a:t>FISCAL</a:t>
                      </a:r>
                      <a:r>
                        <a:rPr lang="en-US" sz="600" b="1" i="0" u="none" strike="noStrike" dirty="0">
                          <a:solidFill>
                            <a:schemeClr val="tx1"/>
                          </a:solidFill>
                          <a:effectLst/>
                          <a:latin typeface="+mn-lt"/>
                        </a:rPr>
                        <a:t> YEAR *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3"/>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936.1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1,027.8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778.6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906.1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853.3</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4"/>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-48.4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-143.1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-52.9</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5"/>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-4.9%</a:t>
                      </a:r>
                    </a:p>
                  </a:txBody>
                  <a:tcPr marL="9525" marR="9525" marT="9525" marB="0" anchor="b">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9.8%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-6.7%</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2.3%</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10.7%</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-5.8%</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06226">
                <a:tc gridSpan="2">
                  <a:txBody>
                    <a:bodyPr/>
                    <a:lstStyle/>
                    <a:p>
                      <a:pPr algn="l" fontAlgn="b"/>
                      <a:r>
                        <a:rPr lang="en-US" sz="600" b="1" i="0" u="none" strike="noStrike" dirty="0">
                          <a:solidFill>
                            <a:schemeClr val="tx1"/>
                          </a:solidFill>
                          <a:effectLst/>
                          <a:latin typeface="+mn-lt"/>
                        </a:rPr>
                        <a:t>JUL-AUG</a:t>
                      </a:r>
                    </a:p>
                  </a:txBody>
                  <a:tcPr marL="3838" marR="3838" marT="3838" marB="0" anchor="b">
                    <a:lnL>
                      <a:noFill/>
                    </a:lnL>
                    <a:lnR>
                      <a:noFill/>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8ACFF3"/>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7"/>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164.7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137.9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149.8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147.2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139.5</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8"/>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-7.6</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9"/>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4.7%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extLst>
                  <a:ext uri="{0D108BD9-81ED-4DB2-BD59-A6C34878D82A}">
                    <a16:rowId xmlns:a16="http://schemas.microsoft.com/office/drawing/2014/main" val="10040"/>
                  </a:ext>
                </a:extLst>
              </a:tr>
              <a:tr h="89915">
                <a:tc>
                  <a:txBody>
                    <a:bodyPr/>
                    <a:lstStyle/>
                    <a:p>
                      <a:pPr algn="l" fontAlgn="b"/>
                      <a:r>
                        <a:rPr lang="en-US" sz="600" b="0" i="0" u="none" strike="noStrike" dirty="0">
                          <a:solidFill>
                            <a:schemeClr val="tx1"/>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1"/>
                  </a:ext>
                </a:extLst>
              </a:tr>
              <a:tr h="106226">
                <a:tc gridSpan="3">
                  <a:txBody>
                    <a:bodyPr/>
                    <a:lstStyle/>
                    <a:p>
                      <a:pPr algn="l" fontAlgn="b"/>
                      <a:r>
                        <a:rPr lang="en-US" sz="600" b="1" i="0" u="none" strike="noStrike" dirty="0">
                          <a:solidFill>
                            <a:schemeClr val="tx1"/>
                          </a:solidFill>
                          <a:effectLst/>
                          <a:latin typeface="+mn-lt"/>
                        </a:rPr>
                        <a:t>CALENDAR YEAR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2"/>
                  </a:ext>
                </a:extLst>
              </a:tr>
              <a:tr h="148003">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950.4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998.6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815.1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867.7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774.1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829.8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876.8</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3"/>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dirty="0">
                          <a:solidFill>
                            <a:srgbClr val="000000"/>
                          </a:solidFill>
                          <a:effectLst/>
                          <a:latin typeface="+mn-lt"/>
                        </a:rPr>
                        <a:t>-26.4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-16.7</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4"/>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FFFFFF"/>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45"/>
                  </a:ext>
                </a:extLst>
              </a:tr>
              <a:tr h="106226">
                <a:tc gridSpan="2">
                  <a:txBody>
                    <a:bodyPr/>
                    <a:lstStyle/>
                    <a:p>
                      <a:pPr algn="l" fontAlgn="b"/>
                      <a:r>
                        <a:rPr lang="en-US" sz="600" b="1" i="0" u="none" strike="noStrike" dirty="0">
                          <a:solidFill>
                            <a:schemeClr val="tx1"/>
                          </a:solidFill>
                          <a:effectLst/>
                          <a:latin typeface="+mn-lt"/>
                        </a:rPr>
                        <a:t>JAN-AUG</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l" fontAlgn="b"/>
                      <a:r>
                        <a:rPr lang="en-US" sz="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6"/>
                  </a:ext>
                </a:extLst>
              </a:tr>
              <a:tr h="106226">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dirty="0">
                          <a:solidFill>
                            <a:srgbClr val="000000"/>
                          </a:solidFill>
                          <a:effectLst/>
                          <a:latin typeface="+mn-lt"/>
                        </a:rPr>
                        <a:t>611.3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695.1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580.2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515.3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603.0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571.9</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7"/>
                  </a:ext>
                </a:extLst>
              </a:tr>
              <a:tr h="106226">
                <a:tc gridSpan="3">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r" fontAlgn="b">
                        <a:buNone/>
                      </a:pPr>
                      <a:r>
                        <a:rPr lang="es-PR" sz="600" b="0" i="0" u="none" strike="noStrike" dirty="0">
                          <a:solidFill>
                            <a:srgbClr val="000000"/>
                          </a:solidFill>
                          <a:effectLst/>
                          <a:latin typeface="+mn-lt"/>
                        </a:rPr>
                        <a:t>-49.4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-153.1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-31.1</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8"/>
                  </a:ext>
                </a:extLst>
              </a:tr>
              <a:tr h="106226">
                <a:tc gridSpan="3">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
                  </a:ext>
                </a:extLst>
              </a:tr>
              <a:tr h="101027">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50"/>
                  </a:ext>
                </a:extLst>
              </a:tr>
              <a:tr h="101027">
                <a:tc gridSpan="6">
                  <a:txBody>
                    <a:bodyPr/>
                    <a:lstStyle/>
                    <a:p>
                      <a:pPr algn="l" fontAlgn="b"/>
                      <a:r>
                        <a:rPr lang="en-US" sz="600" b="0" i="1" u="none" strike="noStrike" dirty="0">
                          <a:solidFill>
                            <a:schemeClr val="tx1">
                              <a:lumMod val="65000"/>
                              <a:lumOff val="35000"/>
                            </a:schemeClr>
                          </a:solidFill>
                          <a:effectLst/>
                          <a:latin typeface="+mn-lt"/>
                        </a:rPr>
                        <a:t>* Runs from July of the previous year to June current year.</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extLst>
                  <a:ext uri="{0D108BD9-81ED-4DB2-BD59-A6C34878D82A}">
                    <a16:rowId xmlns:a16="http://schemas.microsoft.com/office/drawing/2014/main" val="10051"/>
                  </a:ext>
                </a:extLst>
              </a:tr>
            </a:tbl>
          </a:graphicData>
        </a:graphic>
      </p:graphicFrame>
      <p:sp>
        <p:nvSpPr>
          <p:cNvPr id="9" name="TextBox 8">
            <a:extLst>
              <a:ext uri="{FF2B5EF4-FFF2-40B4-BE49-F238E27FC236}">
                <a16:creationId xmlns:a16="http://schemas.microsoft.com/office/drawing/2014/main" id="{AF5DDCB6-0800-4647-A4A1-52E76FAED250}"/>
              </a:ext>
            </a:extLst>
          </p:cNvPr>
          <p:cNvSpPr txBox="1"/>
          <p:nvPr/>
        </p:nvSpPr>
        <p:spPr>
          <a:xfrm>
            <a:off x="5509445" y="6531113"/>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402045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EA36E1-D622-4633-BFB9-6CB100A54B74}"/>
              </a:ext>
            </a:extLst>
          </p:cNvPr>
          <p:cNvSpPr>
            <a:spLocks noGrp="1"/>
          </p:cNvSpPr>
          <p:nvPr>
            <p:ph type="title"/>
          </p:nvPr>
        </p:nvSpPr>
        <p:spPr/>
        <p:txBody>
          <a:bodyPr>
            <a:normAutofit/>
          </a:bodyPr>
          <a:lstStyle/>
          <a:p>
            <a:r>
              <a:rPr lang="en-US" sz="2400" b="1" dirty="0"/>
              <a:t>Cement Sales, s. a., (000’s of 94lb. Bags) 2016-2025</a:t>
            </a:r>
          </a:p>
        </p:txBody>
      </p:sp>
      <p:sp>
        <p:nvSpPr>
          <p:cNvPr id="4" name="Date Placeholder 3">
            <a:extLst>
              <a:ext uri="{FF2B5EF4-FFF2-40B4-BE49-F238E27FC236}">
                <a16:creationId xmlns:a16="http://schemas.microsoft.com/office/drawing/2014/main" id="{7A739214-6FD3-4F48-A7B9-98DA957D4D01}"/>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2073D2AD-E6A0-4092-BA1C-FB85B7BD0CC4}"/>
              </a:ext>
            </a:extLst>
          </p:cNvPr>
          <p:cNvSpPr>
            <a:spLocks noGrp="1"/>
          </p:cNvSpPr>
          <p:nvPr>
            <p:ph type="sldNum" sz="quarter" idx="12"/>
          </p:nvPr>
        </p:nvSpPr>
        <p:spPr/>
        <p:txBody>
          <a:bodyPr/>
          <a:lstStyle/>
          <a:p>
            <a:fld id="{E014C3AA-19E7-495D-9D23-463A7F191887}" type="slidenum">
              <a:rPr lang="en-US" smtClean="0"/>
              <a:t>17</a:t>
            </a:fld>
            <a:endParaRPr lang="en-US"/>
          </a:p>
        </p:txBody>
      </p:sp>
      <p:sp>
        <p:nvSpPr>
          <p:cNvPr id="8" name="TextBox 7">
            <a:extLst>
              <a:ext uri="{FF2B5EF4-FFF2-40B4-BE49-F238E27FC236}">
                <a16:creationId xmlns:a16="http://schemas.microsoft.com/office/drawing/2014/main" id="{E0BD6CCA-AC79-4088-8CFE-B0ABDDA590A1}"/>
              </a:ext>
            </a:extLst>
          </p:cNvPr>
          <p:cNvSpPr txBox="1"/>
          <p:nvPr/>
        </p:nvSpPr>
        <p:spPr>
          <a:xfrm>
            <a:off x="351089" y="6210460"/>
            <a:ext cx="3567770" cy="215444"/>
          </a:xfrm>
          <a:prstGeom prst="rect">
            <a:avLst/>
          </a:prstGeom>
          <a:noFill/>
        </p:spPr>
        <p:txBody>
          <a:bodyPr wrap="square" rtlCol="0">
            <a:spAutoFit/>
          </a:bodyPr>
          <a:lstStyle/>
          <a:p>
            <a:pPr marL="463550" indent="-463550" defTabSz="463550"/>
            <a:r>
              <a:rPr lang="en-US" sz="800" dirty="0">
                <a:latin typeface="Poppins" panose="00000500000000000000" pitchFamily="2" charset="0"/>
                <a:cs typeface="Poppins" panose="00000500000000000000" pitchFamily="2" charset="0"/>
              </a:rPr>
              <a:t>Source: compiled by EDB. </a:t>
            </a:r>
            <a:r>
              <a:rPr lang="en-US" sz="800" dirty="0">
                <a:latin typeface="Poppins" panose="00000500000000000000" pitchFamily="2" charset="0"/>
                <a:ea typeface="MS PGothic"/>
                <a:cs typeface="Poppins" panose="00000500000000000000" pitchFamily="2" charset="0"/>
              </a:rPr>
              <a:t>Seasonally Adjusted by EDB.</a:t>
            </a:r>
            <a:r>
              <a:rPr lang="en-US" sz="800" dirty="0">
                <a:latin typeface="Poppins" panose="00000500000000000000" pitchFamily="2" charset="0"/>
                <a:cs typeface="Poppins" panose="00000500000000000000" pitchFamily="2" charset="0"/>
              </a:rPr>
              <a:t> 	</a:t>
            </a:r>
          </a:p>
        </p:txBody>
      </p:sp>
      <p:sp>
        <p:nvSpPr>
          <p:cNvPr id="9" name="TextBox 8">
            <a:extLst>
              <a:ext uri="{FF2B5EF4-FFF2-40B4-BE49-F238E27FC236}">
                <a16:creationId xmlns:a16="http://schemas.microsoft.com/office/drawing/2014/main" id="{3F6BF319-C357-48D0-8C5D-89285BEE1DCD}"/>
              </a:ext>
            </a:extLst>
          </p:cNvPr>
          <p:cNvSpPr txBox="1"/>
          <p:nvPr/>
        </p:nvSpPr>
        <p:spPr>
          <a:xfrm>
            <a:off x="5532961" y="6510199"/>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graphicFrame>
        <p:nvGraphicFramePr>
          <p:cNvPr id="10" name="Table 9">
            <a:extLst>
              <a:ext uri="{FF2B5EF4-FFF2-40B4-BE49-F238E27FC236}">
                <a16:creationId xmlns:a16="http://schemas.microsoft.com/office/drawing/2014/main" id="{C4776789-C612-6746-90C5-FCE8C8DCA05D}"/>
              </a:ext>
            </a:extLst>
          </p:cNvPr>
          <p:cNvGraphicFramePr>
            <a:graphicFrameLocks noGrp="1"/>
          </p:cNvGraphicFramePr>
          <p:nvPr>
            <p:extLst>
              <p:ext uri="{D42A27DB-BD31-4B8C-83A1-F6EECF244321}">
                <p14:modId xmlns:p14="http://schemas.microsoft.com/office/powerpoint/2010/main" val="841458637"/>
              </p:ext>
            </p:extLst>
          </p:nvPr>
        </p:nvGraphicFramePr>
        <p:xfrm>
          <a:off x="3308417" y="1247089"/>
          <a:ext cx="5575166" cy="5342463"/>
        </p:xfrm>
        <a:graphic>
          <a:graphicData uri="http://schemas.openxmlformats.org/drawingml/2006/table">
            <a:tbl>
              <a:tblPr/>
              <a:tblGrid>
                <a:gridCol w="362684">
                  <a:extLst>
                    <a:ext uri="{9D8B030D-6E8A-4147-A177-3AD203B41FA5}">
                      <a16:colId xmlns:a16="http://schemas.microsoft.com/office/drawing/2014/main" val="20000"/>
                    </a:ext>
                  </a:extLst>
                </a:gridCol>
                <a:gridCol w="165925">
                  <a:extLst>
                    <a:ext uri="{9D8B030D-6E8A-4147-A177-3AD203B41FA5}">
                      <a16:colId xmlns:a16="http://schemas.microsoft.com/office/drawing/2014/main" val="20001"/>
                    </a:ext>
                  </a:extLst>
                </a:gridCol>
                <a:gridCol w="115542">
                  <a:extLst>
                    <a:ext uri="{9D8B030D-6E8A-4147-A177-3AD203B41FA5}">
                      <a16:colId xmlns:a16="http://schemas.microsoft.com/office/drawing/2014/main" val="1174098133"/>
                    </a:ext>
                  </a:extLst>
                </a:gridCol>
                <a:gridCol w="192395">
                  <a:extLst>
                    <a:ext uri="{9D8B030D-6E8A-4147-A177-3AD203B41FA5}">
                      <a16:colId xmlns:a16="http://schemas.microsoft.com/office/drawing/2014/main" val="4062616384"/>
                    </a:ext>
                  </a:extLst>
                </a:gridCol>
                <a:gridCol w="473862">
                  <a:extLst>
                    <a:ext uri="{9D8B030D-6E8A-4147-A177-3AD203B41FA5}">
                      <a16:colId xmlns:a16="http://schemas.microsoft.com/office/drawing/2014/main" val="20002"/>
                    </a:ext>
                  </a:extLst>
                </a:gridCol>
                <a:gridCol w="473862">
                  <a:extLst>
                    <a:ext uri="{9D8B030D-6E8A-4147-A177-3AD203B41FA5}">
                      <a16:colId xmlns:a16="http://schemas.microsoft.com/office/drawing/2014/main" val="20003"/>
                    </a:ext>
                  </a:extLst>
                </a:gridCol>
                <a:gridCol w="473862">
                  <a:extLst>
                    <a:ext uri="{9D8B030D-6E8A-4147-A177-3AD203B41FA5}">
                      <a16:colId xmlns:a16="http://schemas.microsoft.com/office/drawing/2014/main" val="20004"/>
                    </a:ext>
                  </a:extLst>
                </a:gridCol>
                <a:gridCol w="473862">
                  <a:extLst>
                    <a:ext uri="{9D8B030D-6E8A-4147-A177-3AD203B41FA5}">
                      <a16:colId xmlns:a16="http://schemas.microsoft.com/office/drawing/2014/main" val="20005"/>
                    </a:ext>
                  </a:extLst>
                </a:gridCol>
                <a:gridCol w="473862">
                  <a:extLst>
                    <a:ext uri="{9D8B030D-6E8A-4147-A177-3AD203B41FA5}">
                      <a16:colId xmlns:a16="http://schemas.microsoft.com/office/drawing/2014/main" val="20006"/>
                    </a:ext>
                  </a:extLst>
                </a:gridCol>
                <a:gridCol w="473862">
                  <a:extLst>
                    <a:ext uri="{9D8B030D-6E8A-4147-A177-3AD203B41FA5}">
                      <a16:colId xmlns:a16="http://schemas.microsoft.com/office/drawing/2014/main" val="20007"/>
                    </a:ext>
                  </a:extLst>
                </a:gridCol>
                <a:gridCol w="473862">
                  <a:extLst>
                    <a:ext uri="{9D8B030D-6E8A-4147-A177-3AD203B41FA5}">
                      <a16:colId xmlns:a16="http://schemas.microsoft.com/office/drawing/2014/main" val="20008"/>
                    </a:ext>
                  </a:extLst>
                </a:gridCol>
                <a:gridCol w="473862">
                  <a:extLst>
                    <a:ext uri="{9D8B030D-6E8A-4147-A177-3AD203B41FA5}">
                      <a16:colId xmlns:a16="http://schemas.microsoft.com/office/drawing/2014/main" val="20009"/>
                    </a:ext>
                  </a:extLst>
                </a:gridCol>
                <a:gridCol w="473862">
                  <a:extLst>
                    <a:ext uri="{9D8B030D-6E8A-4147-A177-3AD203B41FA5}">
                      <a16:colId xmlns:a16="http://schemas.microsoft.com/office/drawing/2014/main" val="20010"/>
                    </a:ext>
                  </a:extLst>
                </a:gridCol>
                <a:gridCol w="473862">
                  <a:extLst>
                    <a:ext uri="{9D8B030D-6E8A-4147-A177-3AD203B41FA5}">
                      <a16:colId xmlns:a16="http://schemas.microsoft.com/office/drawing/2014/main" val="20011"/>
                    </a:ext>
                  </a:extLst>
                </a:gridCol>
              </a:tblGrid>
              <a:tr h="98610">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hMerge="1">
                  <a:txBody>
                    <a:bodyPr/>
                    <a:lstStyle/>
                    <a:p>
                      <a:pPr algn="l" fontAlgn="b"/>
                      <a:r>
                        <a:rPr lang="en-US" sz="600" b="1" i="0" u="none" strike="noStrike">
                          <a:solidFill>
                            <a:srgbClr val="FFFFFF"/>
                          </a:solidFill>
                          <a:effectLst/>
                          <a:latin typeface="+mn-lt"/>
                        </a:rPr>
                        <a:t> </a:t>
                      </a:r>
                      <a:endParaRPr lang="en-US" sz="600" b="1" i="0" u="none" strike="noStrike" dirty="0">
                        <a:solidFill>
                          <a:srgbClr val="FFFFFF"/>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00"/>
                  </a:ext>
                </a:extLst>
              </a:tr>
              <a:tr h="103684">
                <a:tc gridSpan="3">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dirty="0">
                          <a:solidFill>
                            <a:srgbClr val="000000"/>
                          </a:solidFill>
                          <a:effectLst/>
                          <a:latin typeface="+mn-lt"/>
                        </a:rPr>
                        <a:t>964.5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960.3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1,193.6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1,101.0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1,363.7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1,326.7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1,171.4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1,193.9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1,230.6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1,325.7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03684">
                <a:tc gridSpan="3">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961.6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966.3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1,105.7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1,439.2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1,370.9</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02"/>
                  </a:ext>
                </a:extLst>
              </a:tr>
              <a:tr h="103684">
                <a:tc gridSpan="4">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1,026.5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319.9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1,092.1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1,445.2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1,010.6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1,305.2</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3"/>
                  </a:ext>
                </a:extLst>
              </a:tr>
              <a:tr h="103684">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948.7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479.3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1,114.8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1,336.5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1,162.1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1,317.1</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4"/>
                  </a:ext>
                </a:extLst>
              </a:tr>
              <a:tr h="103684">
                <a:tc gridSpan="4">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858.6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723.7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1,317.8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1,167.1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1,175.8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5"/>
                  </a:ext>
                </a:extLst>
              </a:tr>
              <a:tr h="103684">
                <a:tc gridSpan="4">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1,029.6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1,020.6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1,156.8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1,100.6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1,482.2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1,305.1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1,219.4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08766">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958.1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1,115.1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1,151.8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918.0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1,416.3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1,251.5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03684">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1,033.9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1,116.4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1,071.6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1,358.0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1,178.9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1,074.1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1,265.8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8"/>
                  </a:ext>
                </a:extLst>
              </a:tr>
              <a:tr h="103684">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906.2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1,215.9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1,151.1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466.9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1,370.0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1,238.7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1,329.4</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09"/>
                  </a:ext>
                </a:extLst>
              </a:tr>
              <a:tr h="103684">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984.4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1,273.5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1,047.8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435.9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1,310.3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1,255.1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1,165.9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1,288.5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0"/>
                  </a:ext>
                </a:extLst>
              </a:tr>
              <a:tr h="103684">
                <a:tc gridSpan="2">
                  <a:txBody>
                    <a:bodyPr/>
                    <a:lstStyle/>
                    <a:p>
                      <a:pPr algn="l" fontAlgn="b"/>
                      <a:r>
                        <a:rPr lang="en-US" sz="600" b="0" i="0" u="none" strike="noStrike">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971.3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1,237.3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1,099.5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1,228.8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1,375.6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1,249.3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1,262.2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1,176.0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1,267.5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11"/>
                  </a:ext>
                </a:extLst>
              </a:tr>
              <a:tr h="103684">
                <a:tc gridSpan="2">
                  <a:txBody>
                    <a:bodyPr/>
                    <a:lstStyle/>
                    <a:p>
                      <a:pPr algn="l" fontAlgn="b"/>
                      <a:r>
                        <a:rPr lang="en-US" sz="600" b="0" i="0" u="none" strike="noStrike" dirty="0">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969.2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1,195.1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1,141.2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1,478.9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1,246.2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1,184.1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1,207.9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1,309.1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98610">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1" i="0" u="none" strike="noStrike" dirty="0">
                        <a:solidFill>
                          <a:srgbClr val="375623"/>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98610">
                <a:tc gridSpan="14">
                  <a:txBody>
                    <a:bodyPr/>
                    <a:lstStyle/>
                    <a:p>
                      <a:pPr algn="ctr" fontAlgn="b"/>
                      <a:r>
                        <a:rPr lang="en-US" sz="600" b="1" i="0" u="none" strike="noStrike" dirty="0">
                          <a:solidFill>
                            <a:schemeClr val="tx1"/>
                          </a:solidFill>
                          <a:effectLst/>
                          <a:latin typeface="+mn-lt"/>
                        </a:rPr>
                        <a:t>YEAR OVER YEAR PERCENTAGE CHANGE</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s-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98610">
                <a:tc gridSpan="3">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375623"/>
                          </a:solidFill>
                          <a:effectLst/>
                          <a:latin typeface="+mn-lt"/>
                        </a:rPr>
                        <a:t> </a:t>
                      </a:r>
                      <a:endParaRPr lang="en-US" sz="600" b="1" i="0" u="none" strike="noStrike" dirty="0">
                        <a:solidFill>
                          <a:srgbClr val="375623"/>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375623"/>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98610">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FFFFFF"/>
                          </a:solidFill>
                          <a:effectLst/>
                          <a:latin typeface="+mn-lt"/>
                        </a:rPr>
                        <a:t> FISCAL YEAR *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hMerge="1">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tc>
                  <a:txBody>
                    <a:bodyPr/>
                    <a:lstStyle/>
                    <a:p>
                      <a:pPr algn="r" fontAlgn="b">
                        <a:buNone/>
                      </a:pPr>
                      <a:r>
                        <a:rPr lang="es-PR" sz="600" b="0" i="0" u="none" strike="noStrike">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2854"/>
                    </a:solidFill>
                  </a:tcPr>
                </a:tc>
                <a:extLst>
                  <a:ext uri="{0D108BD9-81ED-4DB2-BD59-A6C34878D82A}">
                    <a16:rowId xmlns:a16="http://schemas.microsoft.com/office/drawing/2014/main" val="10016"/>
                  </a:ext>
                </a:extLst>
              </a:tr>
              <a:tr h="103684">
                <a:tc gridSpan="3">
                  <a:txBody>
                    <a:bodyPr/>
                    <a:lstStyle/>
                    <a:p>
                      <a:pPr algn="l" fontAlgn="b"/>
                      <a:r>
                        <a:rPr lang="en-US" sz="600" b="0" i="0" u="none" strike="noStrike" dirty="0">
                          <a:solidFill>
                            <a:schemeClr val="tx1"/>
                          </a:solidFill>
                          <a:effectLst/>
                          <a:latin typeface="+mn-lt"/>
                        </a:rPr>
                        <a:t>JULY</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a:txBody>
                    <a:bodyPr/>
                    <a:lstStyle/>
                    <a:p>
                      <a:pPr algn="r" fontAlgn="b">
                        <a:buNone/>
                      </a:pPr>
                      <a:r>
                        <a:rPr lang="es-PR" sz="600" b="0" i="0" u="none" strike="noStrike" dirty="0">
                          <a:solidFill>
                            <a:srgbClr val="000000"/>
                          </a:solidFill>
                          <a:effectLst/>
                          <a:latin typeface="+mn-lt"/>
                        </a:rPr>
                        <a:t>-15.8%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buNone/>
                      </a:pPr>
                      <a:r>
                        <a:rPr lang="es-PR" sz="600" b="0" i="0" u="none" strike="noStrike">
                          <a:solidFill>
                            <a:srgbClr val="000000"/>
                          </a:solidFill>
                          <a:effectLst/>
                          <a:latin typeface="+mn-lt"/>
                        </a:rPr>
                        <a:t>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103684">
                <a:tc gridSpan="3">
                  <a:txBody>
                    <a:bodyPr/>
                    <a:lstStyle/>
                    <a:p>
                      <a:pPr algn="l" fontAlgn="b"/>
                      <a:r>
                        <a:rPr lang="en-US" sz="600" b="0" i="0" u="none" strike="noStrike" dirty="0">
                          <a:solidFill>
                            <a:schemeClr val="tx1"/>
                          </a:solidFill>
                          <a:effectLst/>
                          <a:latin typeface="+mn-lt"/>
                        </a:rPr>
                        <a:t>AUGUST</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a:txBody>
                    <a:bodyPr/>
                    <a:lstStyle/>
                    <a:p>
                      <a:pPr algn="r" fontAlgn="b">
                        <a:buNone/>
                      </a:pPr>
                      <a:r>
                        <a:rPr lang="es-PR" sz="600" b="0" i="0" u="none" strike="noStrike">
                          <a:solidFill>
                            <a:srgbClr val="000000"/>
                          </a:solidFill>
                          <a:effectLst/>
                          <a:latin typeface="+mn-lt"/>
                        </a:rPr>
                        <a:t>-5.9%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13.2%</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18"/>
                  </a:ext>
                </a:extLst>
              </a:tr>
              <a:tr h="103684">
                <a:tc gridSpan="4">
                  <a:txBody>
                    <a:bodyPr/>
                    <a:lstStyle/>
                    <a:p>
                      <a:pPr algn="l" fontAlgn="b"/>
                      <a:r>
                        <a:rPr lang="en-US" sz="600" b="0" i="0" u="none" strike="noStrike" dirty="0">
                          <a:solidFill>
                            <a:schemeClr val="tx1"/>
                          </a:solidFill>
                          <a:effectLst/>
                          <a:latin typeface="+mn-lt"/>
                        </a:rPr>
                        <a:t>SEPTEMBER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-68.8%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19"/>
                  </a:ext>
                </a:extLst>
              </a:tr>
              <a:tr h="103684">
                <a:tc gridSpan="2">
                  <a:txBody>
                    <a:bodyPr/>
                    <a:lstStyle/>
                    <a:p>
                      <a:pPr algn="l" fontAlgn="b"/>
                      <a:r>
                        <a:rPr lang="en-US" sz="600" b="0" i="0" u="none" strike="noStrike" dirty="0">
                          <a:solidFill>
                            <a:schemeClr val="tx1"/>
                          </a:solidFill>
                          <a:effectLst/>
                          <a:latin typeface="+mn-lt"/>
                        </a:rPr>
                        <a:t>OCTOBER</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132.6%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10.1%</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0"/>
                  </a:ext>
                </a:extLst>
              </a:tr>
              <a:tr h="103684">
                <a:tc gridSpan="4">
                  <a:txBody>
                    <a:bodyPr/>
                    <a:lstStyle/>
                    <a:p>
                      <a:pPr algn="l" fontAlgn="b"/>
                      <a:r>
                        <a:rPr lang="en-US" sz="600" b="0" i="0" u="none" strike="noStrike" dirty="0">
                          <a:solidFill>
                            <a:schemeClr val="tx1"/>
                          </a:solidFill>
                          <a:effectLst/>
                          <a:latin typeface="+mn-lt"/>
                        </a:rPr>
                        <a:t>NOVEMBER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1"/>
                  </a:ext>
                </a:extLst>
              </a:tr>
              <a:tr h="103684">
                <a:tc gridSpan="4">
                  <a:txBody>
                    <a:bodyPr/>
                    <a:lstStyle/>
                    <a:p>
                      <a:pPr algn="l" fontAlgn="b"/>
                      <a:r>
                        <a:rPr lang="en-US" sz="600" b="0" i="0" u="none" strike="noStrike" dirty="0">
                          <a:solidFill>
                            <a:schemeClr val="tx1"/>
                          </a:solidFill>
                          <a:effectLst/>
                          <a:latin typeface="+mn-lt"/>
                        </a:rPr>
                        <a:t>DECEMBER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34.7%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2"/>
                  </a:ext>
                </a:extLst>
              </a:tr>
              <a:tr h="103684">
                <a:tc gridSpan="2">
                  <a:txBody>
                    <a:bodyPr/>
                    <a:lstStyle/>
                    <a:p>
                      <a:pPr algn="l" fontAlgn="b"/>
                      <a:r>
                        <a:rPr lang="en-US" sz="600" b="0" i="0" u="none" strike="noStrike" dirty="0">
                          <a:solidFill>
                            <a:schemeClr val="tx1"/>
                          </a:solidFill>
                          <a:effectLst/>
                          <a:latin typeface="+mn-lt"/>
                        </a:rPr>
                        <a:t>JANUARY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3"/>
                  </a:ext>
                </a:extLst>
              </a:tr>
              <a:tr h="103684">
                <a:tc gridSpan="2">
                  <a:txBody>
                    <a:bodyPr/>
                    <a:lstStyle/>
                    <a:p>
                      <a:pPr algn="l" fontAlgn="b"/>
                      <a:r>
                        <a:rPr lang="en-US" sz="600" b="0" i="0" u="none" strike="noStrike" dirty="0">
                          <a:solidFill>
                            <a:schemeClr val="tx1"/>
                          </a:solidFill>
                          <a:effectLst/>
                          <a:latin typeface="+mn-lt"/>
                        </a:rPr>
                        <a:t>FEBRUARY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4"/>
                  </a:ext>
                </a:extLst>
              </a:tr>
              <a:tr h="103684">
                <a:tc gridSpan="2">
                  <a:txBody>
                    <a:bodyPr/>
                    <a:lstStyle/>
                    <a:p>
                      <a:pPr algn="l" fontAlgn="b"/>
                      <a:r>
                        <a:rPr lang="en-US" sz="600" b="0" i="0" u="none" strike="noStrike" dirty="0">
                          <a:solidFill>
                            <a:schemeClr val="tx1"/>
                          </a:solidFill>
                          <a:effectLst/>
                          <a:latin typeface="+mn-lt"/>
                        </a:rPr>
                        <a:t>MARCH</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193.4%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-4.0%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5"/>
                  </a:ext>
                </a:extLst>
              </a:tr>
              <a:tr h="103684">
                <a:tc gridSpan="2">
                  <a:txBody>
                    <a:bodyPr/>
                    <a:lstStyle/>
                    <a:p>
                      <a:pPr algn="l" fontAlgn="b"/>
                      <a:r>
                        <a:rPr lang="en-US" sz="600" b="0" i="0" u="none" strike="noStrike" dirty="0">
                          <a:solidFill>
                            <a:schemeClr val="tx1"/>
                          </a:solidFill>
                          <a:effectLst/>
                          <a:latin typeface="+mn-lt"/>
                        </a:rPr>
                        <a:t>APRIL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29.4%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-58.4%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194.3%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10.5%</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26"/>
                  </a:ext>
                </a:extLst>
              </a:tr>
              <a:tr h="103684">
                <a:tc gridSpan="2">
                  <a:txBody>
                    <a:bodyPr/>
                    <a:lstStyle/>
                    <a:p>
                      <a:pPr algn="l" fontAlgn="b"/>
                      <a:r>
                        <a:rPr lang="en-US" sz="600" b="0" i="0" u="none" strike="noStrike">
                          <a:solidFill>
                            <a:schemeClr val="tx1"/>
                          </a:solidFill>
                          <a:effectLst/>
                          <a:latin typeface="+mn-lt"/>
                        </a:rPr>
                        <a:t>MAY</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7.8%</a:t>
                      </a:r>
                    </a:p>
                  </a:txBody>
                  <a:tcPr marL="9525" marR="9525" marT="9525" marB="0" anchor="b">
                    <a:lnL>
                      <a:noFill/>
                    </a:lnL>
                    <a:lnR>
                      <a:noFill/>
                    </a:lnR>
                    <a:lnT>
                      <a:noFill/>
                    </a:lnT>
                    <a:lnB>
                      <a:noFill/>
                    </a:lnB>
                    <a:solidFill>
                      <a:schemeClr val="bg1"/>
                    </a:solidFill>
                  </a:tcPr>
                </a:tc>
                <a:tc>
                  <a:txBody>
                    <a:bodyPr/>
                    <a:lstStyle/>
                    <a:p>
                      <a:pPr algn="l" fontAlgn="b">
                        <a:buNone/>
                      </a:pPr>
                      <a:endParaRPr lang="es-PR" sz="600" b="0" i="0" u="none" strike="noStrike">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27"/>
                  </a:ext>
                </a:extLst>
              </a:tr>
              <a:tr h="103684">
                <a:tc gridSpan="2">
                  <a:txBody>
                    <a:bodyPr/>
                    <a:lstStyle/>
                    <a:p>
                      <a:pPr algn="l" fontAlgn="b"/>
                      <a:r>
                        <a:rPr lang="en-US" sz="600" b="0" i="0" u="none" strike="noStrike">
                          <a:solidFill>
                            <a:schemeClr val="tx1"/>
                          </a:solidFill>
                          <a:effectLst/>
                          <a:latin typeface="+mn-lt"/>
                        </a:rPr>
                        <a:t>JUNE</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
                  </a:ext>
                </a:extLst>
              </a:tr>
              <a:tr h="98610">
                <a:tc gridSpan="2">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1" i="0" u="none" strike="noStrike" dirty="0">
                        <a:solidFill>
                          <a:srgbClr val="44546A"/>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98610">
                <a:tc gridSpan="14">
                  <a:txBody>
                    <a:bodyPr/>
                    <a:lstStyle/>
                    <a:p>
                      <a:pPr algn="ctr" fontAlgn="b"/>
                      <a:r>
                        <a:rPr lang="en-US" sz="600" b="1" i="0" u="none" strike="noStrike" dirty="0">
                          <a:solidFill>
                            <a:schemeClr val="tx1"/>
                          </a:solidFill>
                          <a:effectLst/>
                          <a:latin typeface="+mn-lt"/>
                        </a:rPr>
                        <a:t>SUMMARY DATA</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s-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r h="98610">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3">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600" b="1" i="0" u="none" strike="noStrike">
                        <a:solidFill>
                          <a:srgbClr val="44546A"/>
                        </a:solidFill>
                        <a:effectLst/>
                        <a:latin typeface="+mn-lt"/>
                      </a:endParaRP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600" b="1" i="0" u="none" strike="noStrike" dirty="0">
                          <a:solidFill>
                            <a:srgbClr val="44546A"/>
                          </a:solidFill>
                          <a:effectLst/>
                          <a:latin typeface="+mn-lt"/>
                        </a:rPr>
                        <a:t> </a:t>
                      </a:r>
                    </a:p>
                  </a:txBody>
                  <a:tcPr marL="3838" marR="3838" marT="3838"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98610">
                <a:tc>
                  <a:txBody>
                    <a:bodyPr/>
                    <a:lstStyle/>
                    <a:p>
                      <a:pPr algn="l" fontAlgn="b"/>
                      <a:r>
                        <a:rPr lang="en-US" sz="600" b="1" i="0" u="none" strike="noStrike" dirty="0">
                          <a:solidFill>
                            <a:srgbClr val="FFFFFF"/>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gridSpan="3">
                  <a:txBody>
                    <a:bodyPr/>
                    <a:lstStyle/>
                    <a:p>
                      <a:pPr algn="l" fontAlgn="b"/>
                      <a:r>
                        <a:rPr lang="en-US" sz="600" b="1" i="0" u="none" strike="noStrike" dirty="0">
                          <a:solidFill>
                            <a:srgbClr val="FFFFFF"/>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l" fontAlgn="b"/>
                      <a:endParaRPr lang="en-US" sz="600" b="1" i="0" u="none" strike="noStrike" dirty="0">
                        <a:solidFill>
                          <a:srgbClr val="FFFFFF"/>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E100"/>
                    </a:solidFill>
                  </a:tcPr>
                </a:tc>
                <a:tc>
                  <a:txBody>
                    <a:bodyPr/>
                    <a:lstStyle/>
                    <a:p>
                      <a:pPr algn="r" fontAlgn="b">
                        <a:buNone/>
                      </a:pPr>
                      <a:r>
                        <a:rPr lang="es-PR" sz="600" b="0" i="0" u="none" strike="noStrike" dirty="0">
                          <a:solidFill>
                            <a:srgbClr val="FFFFFF"/>
                          </a:solidFill>
                          <a:effectLst/>
                          <a:latin typeface="+mn-lt"/>
                        </a:rPr>
                        <a:t>2017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a:solidFill>
                            <a:srgbClr val="FFFFFF"/>
                          </a:solidFill>
                          <a:effectLst/>
                          <a:latin typeface="+mn-lt"/>
                        </a:rPr>
                        <a:t>2025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tc>
                  <a:txBody>
                    <a:bodyPr/>
                    <a:lstStyle/>
                    <a:p>
                      <a:pPr algn="r" fontAlgn="b">
                        <a:buNone/>
                      </a:pPr>
                      <a:r>
                        <a:rPr lang="es-PR" sz="600" b="0" i="0" u="none" strike="noStrike" dirty="0">
                          <a:solidFill>
                            <a:srgbClr val="FFFFFF"/>
                          </a:solidFill>
                          <a:effectLst/>
                          <a:latin typeface="+mn-lt"/>
                        </a:rPr>
                        <a:t>2026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50"/>
                    </a:solidFill>
                  </a:tcPr>
                </a:tc>
                <a:extLst>
                  <a:ext uri="{0D108BD9-81ED-4DB2-BD59-A6C34878D82A}">
                    <a16:rowId xmlns:a16="http://schemas.microsoft.com/office/drawing/2014/main" val="10032"/>
                  </a:ext>
                </a:extLst>
              </a:tr>
              <a:tr h="98610">
                <a:tc gridSpan="4">
                  <a:txBody>
                    <a:bodyPr/>
                    <a:lstStyle/>
                    <a:p>
                      <a:pPr algn="l" fontAlgn="b"/>
                      <a:r>
                        <a:rPr lang="en-US" sz="600" b="1" i="0" u="none" strike="noStrike" kern="1200" dirty="0">
                          <a:solidFill>
                            <a:schemeClr val="tx1"/>
                          </a:solidFill>
                          <a:effectLst/>
                          <a:latin typeface="+mn-lt"/>
                          <a:ea typeface="+mn-ea"/>
                          <a:cs typeface="+mn-cs"/>
                        </a:rPr>
                        <a:t>FISCAL</a:t>
                      </a:r>
                      <a:r>
                        <a:rPr lang="en-US" sz="600" b="1" i="0" u="none" strike="noStrike" dirty="0">
                          <a:solidFill>
                            <a:schemeClr val="tx1"/>
                          </a:solidFill>
                          <a:effectLst/>
                          <a:latin typeface="+mn-lt"/>
                        </a:rPr>
                        <a:t> YEAR *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3"/>
                  </a:ext>
                </a:extLst>
              </a:tr>
              <a:tr h="103684">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dirty="0">
                          <a:solidFill>
                            <a:srgbClr val="000000"/>
                          </a:solidFill>
                          <a:effectLst/>
                          <a:latin typeface="+mn-lt"/>
                        </a:rPr>
                        <a:t>11,612.5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11,677.5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13,788.5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12,375.6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16,301.6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15,066.0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14,473.0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14,430.6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15,170.8</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4"/>
                  </a:ext>
                </a:extLst>
              </a:tr>
              <a:tr h="103684">
                <a:tc gridSpan="4">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-534.7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2,111.0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-1,412.9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3,926.0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-1,235.6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-593.0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740.1</a:t>
                      </a:r>
                    </a:p>
                  </a:txBody>
                  <a:tcPr marL="9525" marR="9525" marT="9525" marB="0" anchor="b">
                    <a:lnL>
                      <a:noFill/>
                    </a:lnL>
                    <a:lnR>
                      <a:noFill/>
                    </a:lnR>
                    <a:lnT>
                      <a:noFill/>
                    </a:lnT>
                    <a:lnB>
                      <a:noFill/>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35"/>
                  </a:ext>
                </a:extLst>
              </a:tr>
              <a:tr h="103684">
                <a:tc gridSpan="4">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-4.4%</a:t>
                      </a:r>
                    </a:p>
                  </a:txBody>
                  <a:tcPr marL="9525" marR="9525" marT="9525" marB="0" anchor="b">
                    <a:lnL w="6350" cap="flat" cmpd="sng" algn="ctr">
                      <a:solidFill>
                        <a:srgbClr val="000000"/>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18.1%</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-10.2%</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31.7%</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-7.6%</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-3.9%</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5.1%</a:t>
                      </a: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103684">
                <a:tc gridSpan="2">
                  <a:txBody>
                    <a:bodyPr/>
                    <a:lstStyle/>
                    <a:p>
                      <a:pPr algn="l" fontAlgn="b"/>
                      <a:r>
                        <a:rPr lang="en-US" sz="600" b="1" i="0" u="none" strike="noStrike" dirty="0">
                          <a:solidFill>
                            <a:schemeClr val="tx1"/>
                          </a:solidFill>
                          <a:effectLst/>
                          <a:latin typeface="+mn-lt"/>
                        </a:rPr>
                        <a:t>JUL-AUG</a:t>
                      </a:r>
                    </a:p>
                  </a:txBody>
                  <a:tcPr marL="3838" marR="3838" marT="3838" marB="0" anchor="b">
                    <a:lnL>
                      <a:noFill/>
                    </a:lnL>
                    <a:lnR>
                      <a:noFill/>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B4E100">
                        <a:alpha val="20000"/>
                      </a:srgb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9525"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7"/>
                  </a:ext>
                </a:extLst>
              </a:tr>
              <a:tr h="103684">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dirty="0">
                          <a:solidFill>
                            <a:srgbClr val="000000"/>
                          </a:solidFill>
                          <a:effectLst/>
                          <a:latin typeface="+mn-lt"/>
                        </a:rPr>
                        <a:t>1,926.1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1,926.6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2,386.2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2,206.7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2,802.9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2,571.3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2,426.2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2,410.8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2,441.5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2,696.5</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8"/>
                  </a:ext>
                </a:extLst>
              </a:tr>
              <a:tr h="103684">
                <a:tc gridSpan="4">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-240.7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0.5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459.6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-179.6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596.2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-231.6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-145.2</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30.7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255.0</a:t>
                      </a:r>
                    </a:p>
                  </a:txBody>
                  <a:tcPr marL="9525" marR="9525" marT="9525" marB="0" anchor="b">
                    <a:lnL>
                      <a:noFill/>
                    </a:lnL>
                    <a:lnR>
                      <a:noFill/>
                    </a:lnR>
                    <a:lnT>
                      <a:noFill/>
                    </a:lnT>
                    <a:lnB>
                      <a:noFill/>
                    </a:lnB>
                    <a:solidFill>
                      <a:srgbClr val="CAE8FF"/>
                    </a:solidFill>
                  </a:tcPr>
                </a:tc>
                <a:extLst>
                  <a:ext uri="{0D108BD9-81ED-4DB2-BD59-A6C34878D82A}">
                    <a16:rowId xmlns:a16="http://schemas.microsoft.com/office/drawing/2014/main" val="10039"/>
                  </a:ext>
                </a:extLst>
              </a:tr>
              <a:tr h="103684">
                <a:tc gridSpan="4">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-11.1%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extLst>
                  <a:ext uri="{0D108BD9-81ED-4DB2-BD59-A6C34878D82A}">
                    <a16:rowId xmlns:a16="http://schemas.microsoft.com/office/drawing/2014/main" val="10040"/>
                  </a:ext>
                </a:extLst>
              </a:tr>
              <a:tr h="98549">
                <a:tc>
                  <a:txBody>
                    <a:bodyPr/>
                    <a:lstStyle/>
                    <a:p>
                      <a:pPr algn="l" fontAlgn="b"/>
                      <a:r>
                        <a:rPr lang="en-US" sz="600" b="0" i="0" u="none" strike="noStrike" dirty="0">
                          <a:solidFill>
                            <a:schemeClr val="tx1"/>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gridSpan="3">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1"/>
                  </a:ext>
                </a:extLst>
              </a:tr>
              <a:tr h="103684">
                <a:tc gridSpan="4">
                  <a:txBody>
                    <a:bodyPr/>
                    <a:lstStyle/>
                    <a:p>
                      <a:pPr algn="l" fontAlgn="b"/>
                      <a:r>
                        <a:rPr lang="en-US" sz="600" b="1" i="0" u="none" strike="noStrike" dirty="0">
                          <a:solidFill>
                            <a:schemeClr val="tx1"/>
                          </a:solidFill>
                          <a:effectLst/>
                          <a:latin typeface="+mn-lt"/>
                        </a:rPr>
                        <a:t>CALENDAR YEAR</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1"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2"/>
                  </a:ext>
                </a:extLst>
              </a:tr>
              <a:tr h="103684">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a:solidFill>
                            <a:schemeClr val="tx1"/>
                          </a:solidFill>
                          <a:effectLst/>
                          <a:latin typeface="+mn-lt"/>
                        </a:rPr>
                        <a:t> </a:t>
                      </a:r>
                      <a:endParaRPr lang="en-US" sz="600" b="0" i="0" u="none" strike="noStrike" dirty="0">
                        <a:solidFill>
                          <a:schemeClr val="tx1"/>
                        </a:solidFill>
                        <a:effectLst/>
                        <a:latin typeface="+mn-lt"/>
                      </a:endParaRP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dirty="0">
                          <a:solidFill>
                            <a:srgbClr val="000000"/>
                          </a:solidFill>
                          <a:effectLst/>
                          <a:latin typeface="+mn-lt"/>
                        </a:rPr>
                        <a:t>10,293.2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14,288.0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13,483.3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13,897.1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15,586.6</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14,555.1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14,742.3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14,549.2</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3"/>
                  </a:ext>
                </a:extLst>
              </a:tr>
              <a:tr h="103684">
                <a:tc gridSpan="4">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-1,296.5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3,994.9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-804.8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413.8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1,689.5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-1,031.5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187.3</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-193.2</a:t>
                      </a:r>
                    </a:p>
                  </a:txBody>
                  <a:tcPr marL="9525" marR="9525" marT="9525" marB="0" anchor="b">
                    <a:lnL>
                      <a:noFill/>
                    </a:lnL>
                    <a:lnR>
                      <a:noFill/>
                    </a:lnR>
                    <a:lnT>
                      <a:noFill/>
                    </a:lnT>
                    <a:lnB>
                      <a:noFill/>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10044"/>
                  </a:ext>
                </a:extLst>
              </a:tr>
              <a:tr h="103684">
                <a:tc gridSpan="4">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-11.2%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s-PR" sz="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600" b="0" i="0" u="none" strike="noStrike" dirty="0">
                        <a:solidFill>
                          <a:srgbClr val="FFFFFF"/>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45"/>
                  </a:ext>
                </a:extLst>
              </a:tr>
              <a:tr h="103684">
                <a:tc gridSpan="2">
                  <a:txBody>
                    <a:bodyPr/>
                    <a:lstStyle/>
                    <a:p>
                      <a:pPr algn="l" fontAlgn="b"/>
                      <a:r>
                        <a:rPr lang="en-US" sz="600" b="1" i="0" u="none" strike="noStrike" dirty="0">
                          <a:solidFill>
                            <a:schemeClr val="tx1"/>
                          </a:solidFill>
                          <a:effectLst/>
                          <a:latin typeface="+mn-lt"/>
                        </a:rPr>
                        <a:t>JAN-AUG</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r>
                        <a:rPr lang="en-US" sz="600" b="0" i="0" u="none" strike="noStrike">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E100">
                        <a:alpha val="20000"/>
                      </a:srgbClr>
                    </a:solidFill>
                  </a:tcPr>
                </a:tc>
                <a:tc>
                  <a:txBody>
                    <a:bodyPr/>
                    <a:lstStyle/>
                    <a:p>
                      <a:pPr algn="l" fontAlgn="b"/>
                      <a:endParaRPr lang="en-US" sz="6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6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46"/>
                  </a:ext>
                </a:extLst>
              </a:tr>
              <a:tr h="103684">
                <a:tc gridSpan="2">
                  <a:txBody>
                    <a:bodyPr/>
                    <a:lstStyle/>
                    <a:p>
                      <a:pPr algn="l" fontAlgn="b"/>
                      <a:r>
                        <a:rPr lang="en-US" sz="600" b="0" i="0" u="none" strike="noStrike" kern="1200" dirty="0">
                          <a:solidFill>
                            <a:schemeClr val="tx1"/>
                          </a:solidFill>
                          <a:effectLst/>
                          <a:latin typeface="+mn-lt"/>
                          <a:ea typeface="+mn-ea"/>
                          <a:cs typeface="+mn-cs"/>
                        </a:rPr>
                        <a:t>TOTAL</a:t>
                      </a:r>
                    </a:p>
                  </a:txBody>
                  <a:tcPr marL="3838" marR="3838" marT="3838" marB="0" anchor="b">
                    <a:lnL>
                      <a:noFill/>
                    </a:lnL>
                    <a:lnR>
                      <a:noFill/>
                    </a:lnR>
                    <a:lnT>
                      <a:noFill/>
                    </a:lnT>
                    <a:lnB>
                      <a:noFill/>
                    </a:lnB>
                    <a:solidFill>
                      <a:srgbClr val="8ACFF3"/>
                    </a:solidFill>
                  </a:tcPr>
                </a:tc>
                <a:tc hMerge="1">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l" fontAlgn="b"/>
                      <a:r>
                        <a:rPr lang="en-US" sz="600" b="0" i="0" u="none" strike="noStrike" dirty="0">
                          <a:solidFill>
                            <a:schemeClr val="tx1"/>
                          </a:solidFill>
                          <a:effectLst/>
                          <a:latin typeface="+mn-lt"/>
                        </a:rPr>
                        <a:t>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dirty="0">
                          <a:solidFill>
                            <a:srgbClr val="000000"/>
                          </a:solidFill>
                          <a:effectLst/>
                          <a:latin typeface="+mn-lt"/>
                        </a:rPr>
                        <a:t>7,749.6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9,593.5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8,914.5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8,402.9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10,575.9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9,910.1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9,812.7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9,531.7</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10,408.3</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7"/>
                  </a:ext>
                </a:extLst>
              </a:tr>
              <a:tr h="103684">
                <a:tc gridSpan="4">
                  <a:txBody>
                    <a:bodyPr/>
                    <a:lstStyle/>
                    <a:p>
                      <a:pPr algn="l" fontAlgn="b"/>
                      <a:r>
                        <a:rPr lang="en-US" sz="600" b="0" i="0" u="none" strike="noStrike" dirty="0">
                          <a:solidFill>
                            <a:schemeClr val="tx1"/>
                          </a:solidFill>
                          <a:effectLst/>
                          <a:latin typeface="+mn-lt"/>
                        </a:rPr>
                        <a:t>DIFFERENCE   </a:t>
                      </a:r>
                    </a:p>
                  </a:txBody>
                  <a:tcPr marL="3838" marR="3838" marT="3838" marB="0" anchor="b">
                    <a:lnL>
                      <a:noFill/>
                    </a:lnL>
                    <a:lnR w="6350" cap="flat" cmpd="sng" algn="ctr">
                      <a:solidFill>
                        <a:srgbClr val="000000"/>
                      </a:solidFill>
                      <a:prstDash val="solid"/>
                      <a:round/>
                      <a:headEnd type="none" w="med" len="med"/>
                      <a:tailEnd type="none" w="med" len="med"/>
                    </a:lnR>
                    <a:lnT>
                      <a:noFill/>
                    </a:lnT>
                    <a:lnB>
                      <a:noFill/>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E100">
                        <a:alpha val="20000"/>
                      </a:srgbClr>
                    </a:solidFill>
                  </a:tcPr>
                </a:tc>
                <a:tc>
                  <a:txBody>
                    <a:bodyPr/>
                    <a:lstStyle/>
                    <a:p>
                      <a:pPr algn="r" fontAlgn="b">
                        <a:buNone/>
                      </a:pPr>
                      <a:r>
                        <a:rPr lang="es-PR" sz="600" b="0" i="0" u="none" strike="noStrike">
                          <a:solidFill>
                            <a:srgbClr val="000000"/>
                          </a:solidFill>
                          <a:effectLst/>
                          <a:latin typeface="+mn-lt"/>
                        </a:rPr>
                        <a:t>23.3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1,843.9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-679.1</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-511.5</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2,172.9</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-665.8</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-97.4</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a:solidFill>
                            <a:srgbClr val="000000"/>
                          </a:solidFill>
                          <a:effectLst/>
                          <a:latin typeface="+mn-lt"/>
                        </a:rPr>
                        <a:t>-281.0</a:t>
                      </a:r>
                    </a:p>
                  </a:txBody>
                  <a:tcPr marL="9525" marR="9525" marT="9525" marB="0" anchor="b">
                    <a:lnL>
                      <a:noFill/>
                    </a:lnL>
                    <a:lnR>
                      <a:noFill/>
                    </a:lnR>
                    <a:lnT>
                      <a:noFill/>
                    </a:lnT>
                    <a:lnB>
                      <a:noFill/>
                    </a:lnB>
                    <a:solidFill>
                      <a:schemeClr val="bg1"/>
                    </a:solidFill>
                  </a:tcPr>
                </a:tc>
                <a:tc>
                  <a:txBody>
                    <a:bodyPr/>
                    <a:lstStyle/>
                    <a:p>
                      <a:pPr algn="r" fontAlgn="b">
                        <a:buNone/>
                      </a:pPr>
                      <a:r>
                        <a:rPr lang="es-PR" sz="600" b="0" i="0" u="none" strike="noStrike" dirty="0">
                          <a:solidFill>
                            <a:srgbClr val="000000"/>
                          </a:solidFill>
                          <a:effectLst/>
                          <a:latin typeface="+mn-lt"/>
                        </a:rPr>
                        <a:t>876.6</a:t>
                      </a:r>
                    </a:p>
                  </a:txBody>
                  <a:tcPr marL="9525" marR="9525" marT="9525" marB="0" anchor="b">
                    <a:lnL>
                      <a:noFill/>
                    </a:lnL>
                    <a:lnR>
                      <a:noFill/>
                    </a:lnR>
                    <a:lnT>
                      <a:noFill/>
                    </a:lnT>
                    <a:lnB>
                      <a:noFill/>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0048"/>
                  </a:ext>
                </a:extLst>
              </a:tr>
              <a:tr h="103684">
                <a:tc gridSpan="4">
                  <a:txBody>
                    <a:bodyPr/>
                    <a:lstStyle/>
                    <a:p>
                      <a:pPr algn="l" fontAlgn="b"/>
                      <a:r>
                        <a:rPr lang="en-US" sz="600" b="0" i="0" u="none" strike="noStrike" dirty="0">
                          <a:solidFill>
                            <a:schemeClr val="tx1"/>
                          </a:solidFill>
                          <a:effectLst/>
                          <a:latin typeface="+mn-lt"/>
                        </a:rPr>
                        <a:t>% CHANGE     </a:t>
                      </a:r>
                    </a:p>
                  </a:txBody>
                  <a:tcPr marL="3838" marR="3838" marT="3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ACFF3"/>
                    </a:solidFill>
                  </a:tcPr>
                </a:tc>
                <a:tc hMerge="1">
                  <a:txBody>
                    <a:bodyPr/>
                    <a:lstStyle/>
                    <a:p>
                      <a:endParaRPr lang="en-US"/>
                    </a:p>
                  </a:txBody>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US" sz="600" b="0" i="0" u="none" strike="noStrike" dirty="0">
                        <a:solidFill>
                          <a:schemeClr val="tx1"/>
                        </a:solidFill>
                        <a:effectLst/>
                        <a:latin typeface="+mn-lt"/>
                      </a:endParaRPr>
                    </a:p>
                  </a:txBody>
                  <a:tcPr marL="3838" marR="3838" marT="3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E100">
                        <a:alpha val="20000"/>
                      </a:srgbClr>
                    </a:solidFill>
                  </a:tcPr>
                </a:tc>
                <a:tc>
                  <a:txBody>
                    <a:bodyPr/>
                    <a:lstStyle/>
                    <a:p>
                      <a:pPr algn="r" fontAlgn="b">
                        <a:buNone/>
                      </a:pPr>
                      <a:r>
                        <a:rPr lang="es-PR" sz="600" b="0" i="0" u="none" strike="noStrike">
                          <a:solidFill>
                            <a:srgbClr val="000000"/>
                          </a:solidFill>
                          <a:effectLst/>
                          <a:latin typeface="+mn-lt"/>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23.8%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a:solidFill>
                            <a:srgbClr val="000000"/>
                          </a:solidFill>
                          <a:effectLst/>
                          <a:latin typeface="+mn-lt"/>
                        </a:rPr>
                        <a:t>-5.7%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25.9%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s-PR" sz="600" b="0" i="0" u="none" strike="noStrike" dirty="0">
                          <a:solidFill>
                            <a:srgbClr val="000000"/>
                          </a:solidFill>
                          <a:effectLst/>
                          <a:latin typeface="+mn-lt"/>
                        </a:rPr>
                        <a:t>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AE8FF"/>
                    </a:solidFill>
                  </a:tcPr>
                </a:tc>
                <a:tc>
                  <a:txBody>
                    <a:bodyPr/>
                    <a:lstStyle/>
                    <a:p>
                      <a:pPr algn="r" fontAlgn="b">
                        <a:buNone/>
                      </a:pPr>
                      <a:endParaRPr lang="es-PR" sz="6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
                  </a:ext>
                </a:extLst>
              </a:tr>
              <a:tr h="98610">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3">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endParaRPr lang="en-US" sz="600" b="0" i="0" u="none" strike="noStrike" dirty="0">
                        <a:solidFill>
                          <a:schemeClr val="tx1">
                            <a:lumMod val="65000"/>
                            <a:lumOff val="35000"/>
                          </a:schemeClr>
                        </a:solidFill>
                        <a:effectLst/>
                        <a:latin typeface="+mn-lt"/>
                      </a:endParaRP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50"/>
                  </a:ext>
                </a:extLst>
              </a:tr>
              <a:tr h="98610">
                <a:tc gridSpan="7">
                  <a:txBody>
                    <a:bodyPr/>
                    <a:lstStyle/>
                    <a:p>
                      <a:pPr algn="l" fontAlgn="b"/>
                      <a:r>
                        <a:rPr lang="en-US" sz="600" b="0" i="1" u="none" strike="noStrike" dirty="0">
                          <a:solidFill>
                            <a:schemeClr val="tx1">
                              <a:lumMod val="65000"/>
                              <a:lumOff val="35000"/>
                            </a:schemeClr>
                          </a:solidFill>
                          <a:effectLst/>
                          <a:latin typeface="+mn-lt"/>
                        </a:rPr>
                        <a:t>* Runs from July of the previous year to June current year.</a:t>
                      </a:r>
                    </a:p>
                  </a:txBody>
                  <a:tcPr marL="3838" marR="3838" marT="3838"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s-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tc>
                  <a:txBody>
                    <a:bodyPr/>
                    <a:lstStyle/>
                    <a:p>
                      <a:pPr algn="l" fontAlgn="b"/>
                      <a:r>
                        <a:rPr lang="en-US" sz="600" b="0" i="0" u="none" strike="noStrike" dirty="0">
                          <a:solidFill>
                            <a:schemeClr val="tx1">
                              <a:lumMod val="65000"/>
                              <a:lumOff val="35000"/>
                            </a:schemeClr>
                          </a:solidFill>
                          <a:effectLst/>
                          <a:latin typeface="+mn-lt"/>
                        </a:rPr>
                        <a:t> </a:t>
                      </a:r>
                    </a:p>
                  </a:txBody>
                  <a:tcPr marL="3838" marR="3838" marT="3838" marB="0" anchor="b">
                    <a:lnL>
                      <a:noFill/>
                    </a:lnL>
                    <a:lnR>
                      <a:noFill/>
                    </a:lnR>
                    <a:lnT>
                      <a:noFill/>
                    </a:lnT>
                    <a:lnB>
                      <a:noFill/>
                    </a:lnB>
                    <a:solidFill>
                      <a:schemeClr val="bg1"/>
                    </a:solidFill>
                  </a:tcPr>
                </a:tc>
                <a:extLst>
                  <a:ext uri="{0D108BD9-81ED-4DB2-BD59-A6C34878D82A}">
                    <a16:rowId xmlns:a16="http://schemas.microsoft.com/office/drawing/2014/main" val="10051"/>
                  </a:ext>
                </a:extLst>
              </a:tr>
            </a:tbl>
          </a:graphicData>
        </a:graphic>
      </p:graphicFrame>
    </p:spTree>
    <p:extLst>
      <p:ext uri="{BB962C8B-B14F-4D97-AF65-F5344CB8AC3E}">
        <p14:creationId xmlns:p14="http://schemas.microsoft.com/office/powerpoint/2010/main" val="98482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B363-52A3-48EE-A816-A5871F6430B4}"/>
              </a:ext>
            </a:extLst>
          </p:cNvPr>
          <p:cNvSpPr>
            <a:spLocks noGrp="1"/>
          </p:cNvSpPr>
          <p:nvPr>
            <p:ph type="title"/>
          </p:nvPr>
        </p:nvSpPr>
        <p:spPr/>
        <p:txBody>
          <a:bodyPr>
            <a:normAutofit/>
          </a:bodyPr>
          <a:lstStyle/>
          <a:p>
            <a:r>
              <a:rPr lang="en-US" sz="2400" b="1" dirty="0"/>
              <a:t>EDB Economic Activity Index Historical Graph </a:t>
            </a:r>
            <a:br>
              <a:rPr lang="en-US" sz="2400" b="1" dirty="0"/>
            </a:br>
            <a:r>
              <a:rPr lang="en-US" sz="2400" b="1" dirty="0"/>
              <a:t>from January 1980 to August 2025</a:t>
            </a:r>
          </a:p>
        </p:txBody>
      </p:sp>
      <p:sp>
        <p:nvSpPr>
          <p:cNvPr id="4" name="Date Placeholder 3">
            <a:extLst>
              <a:ext uri="{FF2B5EF4-FFF2-40B4-BE49-F238E27FC236}">
                <a16:creationId xmlns:a16="http://schemas.microsoft.com/office/drawing/2014/main" id="{AD74D270-7732-4C78-96DB-04EC15BE3746}"/>
              </a:ext>
            </a:extLst>
          </p:cNvPr>
          <p:cNvSpPr>
            <a:spLocks noGrp="1"/>
          </p:cNvSpPr>
          <p:nvPr>
            <p:ph type="dt" sz="half" idx="10"/>
          </p:nvPr>
        </p:nvSpPr>
        <p:spPr/>
        <p:txBody>
          <a:bodyPr/>
          <a:lstStyle/>
          <a:p>
            <a:fld id="{37791624-B645-4950-A9C0-7D9FE2472FBC}" type="datetime1">
              <a:rPr lang="en-US" smtClean="0"/>
              <a:t>10/27/2025</a:t>
            </a:fld>
            <a:endParaRPr lang="en-US" dirty="0"/>
          </a:p>
        </p:txBody>
      </p:sp>
      <p:sp>
        <p:nvSpPr>
          <p:cNvPr id="5" name="Slide Number Placeholder 4">
            <a:extLst>
              <a:ext uri="{FF2B5EF4-FFF2-40B4-BE49-F238E27FC236}">
                <a16:creationId xmlns:a16="http://schemas.microsoft.com/office/drawing/2014/main" id="{E6219A5A-F066-4D65-B0CD-5B2D68417ACF}"/>
              </a:ext>
            </a:extLst>
          </p:cNvPr>
          <p:cNvSpPr>
            <a:spLocks noGrp="1"/>
          </p:cNvSpPr>
          <p:nvPr>
            <p:ph type="sldNum" sz="quarter" idx="12"/>
          </p:nvPr>
        </p:nvSpPr>
        <p:spPr/>
        <p:txBody>
          <a:bodyPr/>
          <a:lstStyle/>
          <a:p>
            <a:fld id="{E014C3AA-19E7-495D-9D23-463A7F191887}" type="slidenum">
              <a:rPr lang="en-US" smtClean="0"/>
              <a:t>18</a:t>
            </a:fld>
            <a:endParaRPr lang="en-US"/>
          </a:p>
        </p:txBody>
      </p:sp>
      <p:sp>
        <p:nvSpPr>
          <p:cNvPr id="9" name="Rectangle 2">
            <a:extLst>
              <a:ext uri="{FF2B5EF4-FFF2-40B4-BE49-F238E27FC236}">
                <a16:creationId xmlns:a16="http://schemas.microsoft.com/office/drawing/2014/main" id="{F4E004B9-A5E2-4BE4-B227-B12BE8256967}"/>
              </a:ext>
            </a:extLst>
          </p:cNvPr>
          <p:cNvSpPr txBox="1">
            <a:spLocks noChangeArrowheads="1"/>
          </p:cNvSpPr>
          <p:nvPr/>
        </p:nvSpPr>
        <p:spPr>
          <a:xfrm>
            <a:off x="2209800" y="5675221"/>
            <a:ext cx="8108208" cy="927222"/>
          </a:xfrm>
          <a:prstGeom prst="rect">
            <a:avLst/>
          </a:prstGeom>
        </p:spPr>
        <p:txBody>
          <a:bodyPr vert="horz" lIns="91440" tIns="45720" rIns="91440" bIns="45720" rtlCol="0" anchor="t">
            <a:noAutofit/>
          </a:bodyPr>
          <a:lstStyle/>
          <a:p>
            <a:pPr marL="14288" indent="-14288" algn="just">
              <a:defRPr/>
            </a:pPr>
            <a:r>
              <a:rPr lang="en-US" sz="800" kern="0" dirty="0">
                <a:latin typeface="Poppins" panose="00000500000000000000" pitchFamily="2" charset="0"/>
                <a:cs typeface="Poppins" panose="00000500000000000000" pitchFamily="2" charset="0"/>
              </a:rPr>
              <a:t>The complete series of the EAI concurs with the economic cycles of the Puerto Rico’s economy. It starts in January 1980 and exhibits the recession of FY1979 to FY1983, the subsequent recuperation period, the mild recession of FY1991 with its expansion phase, and the recession of 2001. It also shows the downward path of the Index since the beginning of the 2006 recession with a recuperation episode in 2012, after which the EAI resumed its descendent trend in 2013. The collapse experienced after hurricanes Irma and Maria struck the Island in September 2017, and the subsequent effect of the recovery efforts are also displayed. The last drop corresponds to the January 7th, 2020, earthquakes and its related aftershocks, compounded by the burdens that the COVID-19 global pandemic stresses on the economic activity. Now Puerto Rico's economy is entering a recovery period that is at pre-Hurricane Irma and Maria levels.</a:t>
            </a:r>
          </a:p>
        </p:txBody>
      </p:sp>
      <p:sp>
        <p:nvSpPr>
          <p:cNvPr id="29" name="TextBox 28">
            <a:extLst>
              <a:ext uri="{FF2B5EF4-FFF2-40B4-BE49-F238E27FC236}">
                <a16:creationId xmlns:a16="http://schemas.microsoft.com/office/drawing/2014/main" id="{0B5B52A5-984B-4468-B692-C2E67577D902}"/>
              </a:ext>
            </a:extLst>
          </p:cNvPr>
          <p:cNvSpPr txBox="1"/>
          <p:nvPr/>
        </p:nvSpPr>
        <p:spPr>
          <a:xfrm>
            <a:off x="5532961" y="6497906"/>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graphicFrame>
        <p:nvGraphicFramePr>
          <p:cNvPr id="7" name="Object 6">
            <a:extLst>
              <a:ext uri="{FF2B5EF4-FFF2-40B4-BE49-F238E27FC236}">
                <a16:creationId xmlns:a16="http://schemas.microsoft.com/office/drawing/2014/main" id="{3F33B4C4-59A7-0C2B-5C1D-8F2F35CBF526}"/>
              </a:ext>
            </a:extLst>
          </p:cNvPr>
          <p:cNvGraphicFramePr>
            <a:graphicFrameLocks/>
          </p:cNvGraphicFramePr>
          <p:nvPr>
            <p:extLst>
              <p:ext uri="{D42A27DB-BD31-4B8C-83A1-F6EECF244321}">
                <p14:modId xmlns:p14="http://schemas.microsoft.com/office/powerpoint/2010/main" val="1778926145"/>
              </p:ext>
            </p:extLst>
          </p:nvPr>
        </p:nvGraphicFramePr>
        <p:xfrm>
          <a:off x="1955652" y="1399129"/>
          <a:ext cx="8362356" cy="4276725"/>
        </p:xfrm>
        <a:graphic>
          <a:graphicData uri="http://schemas.openxmlformats.org/presentationml/2006/ole">
            <mc:AlternateContent xmlns:mc="http://schemas.openxmlformats.org/markup-compatibility/2006">
              <mc:Choice xmlns:v="urn:schemas-microsoft-com:vml" Requires="v">
                <p:oleObj name="Worksheet" r:id="rId3" imgW="8762872" imgH="6391375" progId="Excel.Sheet.12">
                  <p:link updateAutomatic="1"/>
                </p:oleObj>
              </mc:Choice>
              <mc:Fallback>
                <p:oleObj name="Worksheet" r:id="rId3" imgW="8762872" imgH="6391375" progId="Excel.Sheet.12">
                  <p:link updateAutomatic="1"/>
                  <p:pic>
                    <p:nvPicPr>
                      <p:cNvPr id="0" name=""/>
                      <p:cNvPicPr/>
                      <p:nvPr/>
                    </p:nvPicPr>
                    <p:blipFill>
                      <a:blip r:embed="rId4"/>
                      <a:stretch>
                        <a:fillRect/>
                      </a:stretch>
                    </p:blipFill>
                    <p:spPr>
                      <a:xfrm>
                        <a:off x="1955652" y="1399129"/>
                        <a:ext cx="8362356" cy="4276725"/>
                      </a:xfrm>
                      <a:prstGeom prst="rect">
                        <a:avLst/>
                      </a:prstGeom>
                    </p:spPr>
                  </p:pic>
                </p:oleObj>
              </mc:Fallback>
            </mc:AlternateContent>
          </a:graphicData>
        </a:graphic>
      </p:graphicFrame>
    </p:spTree>
    <p:extLst>
      <p:ext uri="{BB962C8B-B14F-4D97-AF65-F5344CB8AC3E}">
        <p14:creationId xmlns:p14="http://schemas.microsoft.com/office/powerpoint/2010/main" val="386043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2EEC-E69F-4924-8F2A-D78FCAC206A8}"/>
              </a:ext>
            </a:extLst>
          </p:cNvPr>
          <p:cNvSpPr>
            <a:spLocks noGrp="1"/>
          </p:cNvSpPr>
          <p:nvPr>
            <p:ph type="title"/>
          </p:nvPr>
        </p:nvSpPr>
        <p:spPr>
          <a:xfrm>
            <a:off x="2956844" y="0"/>
            <a:ext cx="9235156" cy="1659333"/>
          </a:xfrm>
        </p:spPr>
        <p:txBody>
          <a:bodyPr>
            <a:normAutofit/>
          </a:bodyPr>
          <a:lstStyle/>
          <a:p>
            <a:r>
              <a:rPr lang="en-US" sz="2400" b="1" dirty="0"/>
              <a:t>EDB Economic Activity Index Growth Rates Comparison</a:t>
            </a:r>
            <a:br>
              <a:rPr lang="en-US" sz="2400" b="1" dirty="0"/>
            </a:br>
            <a:r>
              <a:rPr lang="en-US" sz="2400" b="1" dirty="0"/>
              <a:t>From January 2017 to August 2025</a:t>
            </a:r>
            <a:endParaRPr lang="en-US" sz="2400" dirty="0"/>
          </a:p>
        </p:txBody>
      </p:sp>
      <p:graphicFrame>
        <p:nvGraphicFramePr>
          <p:cNvPr id="12" name="Content Placeholder 11">
            <a:extLst>
              <a:ext uri="{FF2B5EF4-FFF2-40B4-BE49-F238E27FC236}">
                <a16:creationId xmlns:a16="http://schemas.microsoft.com/office/drawing/2014/main" id="{BDD689DC-F1E1-47A8-A53B-4857D433A1FC}"/>
              </a:ext>
            </a:extLst>
          </p:cNvPr>
          <p:cNvGraphicFramePr>
            <a:graphicFrameLocks noGrp="1"/>
          </p:cNvGraphicFramePr>
          <p:nvPr>
            <p:ph idx="1"/>
            <p:extLst>
              <p:ext uri="{D42A27DB-BD31-4B8C-83A1-F6EECF244321}">
                <p14:modId xmlns:p14="http://schemas.microsoft.com/office/powerpoint/2010/main" val="3474971659"/>
              </p:ext>
            </p:extLst>
          </p:nvPr>
        </p:nvGraphicFramePr>
        <p:xfrm>
          <a:off x="838200" y="1659334"/>
          <a:ext cx="10515600" cy="46593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57669446-B287-4E96-ACCD-71C2347895EA}"/>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1E42C527-02B3-45FD-AB71-25354B4B76E7}"/>
              </a:ext>
            </a:extLst>
          </p:cNvPr>
          <p:cNvSpPr>
            <a:spLocks noGrp="1"/>
          </p:cNvSpPr>
          <p:nvPr>
            <p:ph type="sldNum" sz="quarter" idx="12"/>
          </p:nvPr>
        </p:nvSpPr>
        <p:spPr/>
        <p:txBody>
          <a:bodyPr/>
          <a:lstStyle/>
          <a:p>
            <a:fld id="{E014C3AA-19E7-495D-9D23-463A7F191887}" type="slidenum">
              <a:rPr lang="en-US" smtClean="0"/>
              <a:t>19</a:t>
            </a:fld>
            <a:endParaRPr lang="en-US"/>
          </a:p>
        </p:txBody>
      </p:sp>
      <p:sp>
        <p:nvSpPr>
          <p:cNvPr id="6" name="Rectangle 2">
            <a:extLst>
              <a:ext uri="{FF2B5EF4-FFF2-40B4-BE49-F238E27FC236}">
                <a16:creationId xmlns:a16="http://schemas.microsoft.com/office/drawing/2014/main" id="{6663A301-3B04-4A4C-9D06-00713A2CCDE9}"/>
              </a:ext>
            </a:extLst>
          </p:cNvPr>
          <p:cNvSpPr txBox="1">
            <a:spLocks noChangeArrowheads="1"/>
          </p:cNvSpPr>
          <p:nvPr/>
        </p:nvSpPr>
        <p:spPr>
          <a:xfrm>
            <a:off x="2295965" y="6204371"/>
            <a:ext cx="7628140" cy="360693"/>
          </a:xfrm>
          <a:prstGeom prst="rect">
            <a:avLst/>
          </a:prstGeom>
          <a:noFill/>
        </p:spPr>
        <p:txBody>
          <a:bodyPr vert="horz" lIns="91440" tIns="45720" rIns="91440" bIns="45720" rtlCol="0" anchor="ctr">
            <a:noAutofit/>
          </a:bodyPr>
          <a:lstStyle/>
          <a:p>
            <a:pPr algn="just">
              <a:defRPr/>
            </a:pPr>
            <a:r>
              <a:rPr lang="en-US" sz="900" kern="0" dirty="0">
                <a:latin typeface="Poppins" panose="00000500000000000000" pitchFamily="2" charset="0"/>
                <a:cs typeface="Poppins" panose="00000500000000000000" pitchFamily="2" charset="0"/>
              </a:rPr>
              <a:t>In August 2025, the EDB-EAI stayed unchanged in a y-o-y basis and grew by 0.5% when compared to the previous month. </a:t>
            </a:r>
            <a:endParaRPr lang="en-US" sz="1050" kern="0" dirty="0">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D13CC17D-4B5C-452C-941E-C41E85E2AA28}"/>
              </a:ext>
            </a:extLst>
          </p:cNvPr>
          <p:cNvSpPr txBox="1"/>
          <p:nvPr/>
        </p:nvSpPr>
        <p:spPr>
          <a:xfrm>
            <a:off x="838200" y="6052891"/>
            <a:ext cx="957313" cy="246221"/>
          </a:xfrm>
          <a:prstGeom prst="rect">
            <a:avLst/>
          </a:prstGeom>
          <a:noFill/>
        </p:spPr>
        <p:txBody>
          <a:bodyPr wrap="none" rtlCol="0">
            <a:spAutoFit/>
          </a:bodyPr>
          <a:lstStyle/>
          <a:p>
            <a:r>
              <a:rPr lang="es-PR" sz="1000" dirty="0">
                <a:latin typeface="Poppins" panose="00000500000000000000" pitchFamily="2" charset="0"/>
                <a:cs typeface="Poppins" panose="00000500000000000000" pitchFamily="2" charset="0"/>
              </a:rPr>
              <a:t>Source: EDB.</a:t>
            </a:r>
          </a:p>
        </p:txBody>
      </p:sp>
      <p:sp>
        <p:nvSpPr>
          <p:cNvPr id="9" name="TextBox 8">
            <a:extLst>
              <a:ext uri="{FF2B5EF4-FFF2-40B4-BE49-F238E27FC236}">
                <a16:creationId xmlns:a16="http://schemas.microsoft.com/office/drawing/2014/main" id="{09501646-D4BE-4032-98C0-0189906840A4}"/>
              </a:ext>
            </a:extLst>
          </p:cNvPr>
          <p:cNvSpPr txBox="1"/>
          <p:nvPr/>
        </p:nvSpPr>
        <p:spPr>
          <a:xfrm>
            <a:off x="5532961" y="6503999"/>
            <a:ext cx="1126077" cy="276999"/>
          </a:xfrm>
          <a:prstGeom prst="rect">
            <a:avLst/>
          </a:prstGeom>
          <a:noFill/>
        </p:spPr>
        <p:txBody>
          <a:bodyPr wrap="none" rtlCol="0">
            <a:spAutoFit/>
          </a:bodyPr>
          <a:lstStyle/>
          <a:p>
            <a:r>
              <a:rPr lang="en-US" sz="1200" dirty="0">
                <a:hlinkClick r:id="rId3" action="ppaction://hlinksldjump"/>
              </a:rPr>
              <a:t>Go to Contents</a:t>
            </a:r>
            <a:endParaRPr lang="en-US" sz="1200" dirty="0"/>
          </a:p>
        </p:txBody>
      </p:sp>
    </p:spTree>
    <p:extLst>
      <p:ext uri="{BB962C8B-B14F-4D97-AF65-F5344CB8AC3E}">
        <p14:creationId xmlns:p14="http://schemas.microsoft.com/office/powerpoint/2010/main" val="372056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6819-2DD2-065A-BFE2-229C8056F530}"/>
              </a:ext>
            </a:extLst>
          </p:cNvPr>
          <p:cNvSpPr>
            <a:spLocks noGrp="1"/>
          </p:cNvSpPr>
          <p:nvPr>
            <p:ph type="title"/>
          </p:nvPr>
        </p:nvSpPr>
        <p:spPr/>
        <p:txBody>
          <a:bodyPr>
            <a:normAutofit/>
          </a:bodyPr>
          <a:lstStyle/>
          <a:p>
            <a:r>
              <a:rPr lang="en-US" sz="6000" b="1" dirty="0">
                <a:solidFill>
                  <a:schemeClr val="bg1"/>
                </a:solidFill>
                <a:latin typeface="Montserrat Extra-Bold" panose="020B0604020202020204" charset="0"/>
              </a:rPr>
              <a:t>DISCLAMER</a:t>
            </a:r>
            <a:endParaRPr lang="es-PR" sz="6000" dirty="0"/>
          </a:p>
        </p:txBody>
      </p:sp>
      <p:sp>
        <p:nvSpPr>
          <p:cNvPr id="4" name="Date Placeholder 3">
            <a:extLst>
              <a:ext uri="{FF2B5EF4-FFF2-40B4-BE49-F238E27FC236}">
                <a16:creationId xmlns:a16="http://schemas.microsoft.com/office/drawing/2014/main" id="{5E5A8223-A856-4EF8-8BFB-0642AE14FED6}"/>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DDC09217-2087-4A2E-803C-80DC77605CBC}"/>
              </a:ext>
            </a:extLst>
          </p:cNvPr>
          <p:cNvSpPr>
            <a:spLocks noGrp="1"/>
          </p:cNvSpPr>
          <p:nvPr>
            <p:ph type="sldNum" sz="quarter" idx="12"/>
          </p:nvPr>
        </p:nvSpPr>
        <p:spPr/>
        <p:txBody>
          <a:bodyPr/>
          <a:lstStyle/>
          <a:p>
            <a:fld id="{E014C3AA-19E7-495D-9D23-463A7F191887}" type="slidenum">
              <a:rPr lang="en-US" smtClean="0"/>
              <a:t>2</a:t>
            </a:fld>
            <a:endParaRPr lang="en-US"/>
          </a:p>
        </p:txBody>
      </p:sp>
      <p:sp>
        <p:nvSpPr>
          <p:cNvPr id="3" name="Content Placeholder 2">
            <a:extLst>
              <a:ext uri="{FF2B5EF4-FFF2-40B4-BE49-F238E27FC236}">
                <a16:creationId xmlns:a16="http://schemas.microsoft.com/office/drawing/2014/main" id="{F323A8CD-3139-4CEE-A863-10B506BAF16B}"/>
              </a:ext>
            </a:extLst>
          </p:cNvPr>
          <p:cNvSpPr>
            <a:spLocks noGrp="1"/>
          </p:cNvSpPr>
          <p:nvPr>
            <p:ph idx="4294967295"/>
          </p:nvPr>
        </p:nvSpPr>
        <p:spPr>
          <a:xfrm>
            <a:off x="838200" y="1825625"/>
            <a:ext cx="10515600" cy="4351338"/>
          </a:xfrm>
        </p:spPr>
        <p:txBody>
          <a:bodyPr>
            <a:normAutofit fontScale="40000" lnSpcReduction="20000"/>
          </a:bodyPr>
          <a:lstStyle/>
          <a:p>
            <a:pPr marL="0" indent="0" algn="just">
              <a:lnSpc>
                <a:spcPct val="120000"/>
              </a:lnSpc>
              <a:buNone/>
            </a:pPr>
            <a:r>
              <a:rPr lang="en-US" dirty="0">
                <a:latin typeface="Avenir" panose="02000503020000020003" pitchFamily="2" charset="0"/>
              </a:rPr>
              <a:t>The Economic Development Bank for Puerto Rico (EDB), the Government of Puerto Rico, its instrumentalities and agencies (the “Government”), and each of their respective officers, directors, employees, agents, attorneys, advisors, members, partners or affiliates (collectively, with EDB and the Government, the “Parties”) make no representation or warranty, express or implied, to any third party with respect to the information contained herein and all Parties expressly disclaim any such representations or warranties. The Government has had to rely upon preliminary information and unaudited financials for 2015, 2016 and 2017 in addition to the inherent complexities resulting from a prolonged period of lack of financial transparency. As such, EDB and the Government have made certain assumptions that may materially change once those financial statements are fully audited. The Parties do not owe or accept any duty or responsibility to any reader or recipient of this presentation, whether in contract or tort, and shall not be liable for or in respect of any loss, damage (including without limitation consequential damages or lost profits) or expense of whatsoever nature of such third party that may be caused by, or alleged to be caused by, the use of this presentation or that is otherwise consequent upon the gaining of access to this document by such third party. The Parties do not undertake any duty to update the information contained herein. This document does not constitute an audit conducted in accordance with generally accepted auditing standards, an examination of internal controls or other attestation or review services in accordance with standards established by the American Institute of Certified Public Accountants or any other organization. Accordingly, the Parties do not express an opinion or any other form of assurance on the financial statements or any financial or other information or the internal controls of the Government and the information contained herein. Any statements and assumptions contained in this document, whether forward-looking or historical, are not guarantees of future performance and involve certain risks, uncertainties, estimates and other assumptions made in this document. The economic and financial condition of the Government and its instrumentalities is affected by various legal, financial, social, economic, environmental, governmental and political factors. These factors can be very complex, may vary from one fiscal year to the next and are frequently the result of actions taken or not taken, not only by the Government, but also by Financial Oversight and Management Board for Puerto Rico and other third-party entities such as the government of the United States. Examples of these factors include, but are not limited to,: – Any future actions taken or not taken by the United States government related to Medicaid or the Affordable Care Act; – The amount and timing of receipt of any distributions from the Federal Emergency Management Agency and private insurance companies to repair damage caused by Hurricanes María and Irma; – The amount and timing of receipt of any amounts allocated to Puerto Rico and provided under the Community Disaster Loans Program; – The amount and timing of receipt of any additional amounts appropriated by the United States government to address the funding gap described herein; – The timeline for completion of the work being done by the Puerto Rico Electric Power Authority (“PREPA”) to repair PREPA’s electric system and infrastructure and the impact of any future developments or issues related to PREPA’s electric system and infrastructure on Puerto Rico’s economic growth; – The impact of the measures described herein on outmigration; and – The impact of the resolution of any pending litigation in the Title III cases Because of the uncertainty and unpredictability of these factors, their impact cannot be included in the assumptions contained in this document. Future events and actual results may differ materially from any estimates, projections, or statements contained herein. Nothing in this document should be considered as an express or implied commitment to do or take, or to refrain from taking, any action by EDB, the Government, or any government instrumentality in the Government or an admission of any fact or future event. Nothing in this document shall be considered a solicitation, recommendation or advice to any person to participate, pursue or support a particular course of action or transaction, to purchase or sell any security, or to make any investment decision. By receiving this document, the recipient shall be deemed to have acknowledged and agreed to the terms of these limitations. This document may contain capitalized terms that are not defined herein or may contain terms that are discussed in other documents or that are commonly understood. You should make no assumptions about the meaning of capitalized terms that are not defined, and you should refer questions to EDB (</a:t>
            </a:r>
            <a:r>
              <a:rPr lang="en-US" dirty="0">
                <a:latin typeface="Avenir" panose="02000503020000020003" pitchFamily="2" charset="0"/>
                <a:hlinkClick r:id="rId2"/>
              </a:rPr>
              <a:t>BDE@bde.pr.gov</a:t>
            </a:r>
            <a:r>
              <a:rPr lang="en-US" dirty="0">
                <a:latin typeface="Avenir" panose="02000503020000020003" pitchFamily="2" charset="0"/>
              </a:rPr>
              <a:t>) should clarification be required.</a:t>
            </a:r>
          </a:p>
          <a:p>
            <a:pPr algn="just">
              <a:lnSpc>
                <a:spcPct val="120000"/>
              </a:lnSpc>
            </a:pPr>
            <a:endParaRPr lang="en-US" dirty="0"/>
          </a:p>
        </p:txBody>
      </p:sp>
    </p:spTree>
    <p:extLst>
      <p:ext uri="{BB962C8B-B14F-4D97-AF65-F5344CB8AC3E}">
        <p14:creationId xmlns:p14="http://schemas.microsoft.com/office/powerpoint/2010/main" val="186287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B007C9-CD8E-4C1D-8535-A64C264A6418}"/>
              </a:ext>
            </a:extLst>
          </p:cNvPr>
          <p:cNvSpPr>
            <a:spLocks noGrp="1"/>
          </p:cNvSpPr>
          <p:nvPr>
            <p:ph type="title"/>
          </p:nvPr>
        </p:nvSpPr>
        <p:spPr>
          <a:xfrm>
            <a:off x="2914650" y="226665"/>
            <a:ext cx="9277350" cy="1252998"/>
          </a:xfrm>
        </p:spPr>
        <p:txBody>
          <a:bodyPr>
            <a:normAutofit/>
          </a:bodyPr>
          <a:lstStyle/>
          <a:p>
            <a:r>
              <a:rPr lang="en-US" sz="3600" b="1" dirty="0"/>
              <a:t>Conclusions</a:t>
            </a:r>
          </a:p>
        </p:txBody>
      </p:sp>
      <p:sp>
        <p:nvSpPr>
          <p:cNvPr id="4" name="Date Placeholder 3">
            <a:extLst>
              <a:ext uri="{FF2B5EF4-FFF2-40B4-BE49-F238E27FC236}">
                <a16:creationId xmlns:a16="http://schemas.microsoft.com/office/drawing/2014/main" id="{E045E136-FC94-40D6-A3BB-7D07390750C3}"/>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515E6343-A8FF-483A-B817-D9F1216F4145}"/>
              </a:ext>
            </a:extLst>
          </p:cNvPr>
          <p:cNvSpPr>
            <a:spLocks noGrp="1"/>
          </p:cNvSpPr>
          <p:nvPr>
            <p:ph type="sldNum" sz="quarter" idx="12"/>
          </p:nvPr>
        </p:nvSpPr>
        <p:spPr/>
        <p:txBody>
          <a:bodyPr/>
          <a:lstStyle/>
          <a:p>
            <a:fld id="{E014C3AA-19E7-495D-9D23-463A7F191887}" type="slidenum">
              <a:rPr lang="en-US" smtClean="0"/>
              <a:t>20</a:t>
            </a:fld>
            <a:endParaRPr lang="en-US" dirty="0"/>
          </a:p>
        </p:txBody>
      </p:sp>
      <p:sp>
        <p:nvSpPr>
          <p:cNvPr id="7" name="Title 1">
            <a:extLst>
              <a:ext uri="{FF2B5EF4-FFF2-40B4-BE49-F238E27FC236}">
                <a16:creationId xmlns:a16="http://schemas.microsoft.com/office/drawing/2014/main" id="{CDF20045-81C5-4108-B416-CC6709C5B182}"/>
              </a:ext>
            </a:extLst>
          </p:cNvPr>
          <p:cNvSpPr txBox="1">
            <a:spLocks/>
          </p:cNvSpPr>
          <p:nvPr/>
        </p:nvSpPr>
        <p:spPr>
          <a:xfrm>
            <a:off x="838200" y="365125"/>
            <a:ext cx="10515600" cy="1138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ontserrat Semi-Bold" panose="020B0604020202020204" charset="0"/>
                <a:ea typeface="+mj-ea"/>
                <a:cs typeface="+mj-cs"/>
              </a:defRPr>
            </a:lvl1pPr>
          </a:lstStyle>
          <a:p>
            <a:endParaRPr lang="en-US" sz="3600" dirty="0"/>
          </a:p>
        </p:txBody>
      </p:sp>
      <p:sp>
        <p:nvSpPr>
          <p:cNvPr id="8" name="TextBox 7">
            <a:extLst>
              <a:ext uri="{FF2B5EF4-FFF2-40B4-BE49-F238E27FC236}">
                <a16:creationId xmlns:a16="http://schemas.microsoft.com/office/drawing/2014/main" id="{9EC2DFB4-FB14-47E7-95B8-5F6D5F66DE47}"/>
              </a:ext>
            </a:extLst>
          </p:cNvPr>
          <p:cNvSpPr txBox="1"/>
          <p:nvPr/>
        </p:nvSpPr>
        <p:spPr>
          <a:xfrm>
            <a:off x="2349189" y="1871678"/>
            <a:ext cx="7493621" cy="4008600"/>
          </a:xfrm>
          <a:prstGeom prst="rect">
            <a:avLst/>
          </a:prstGeom>
          <a:solidFill>
            <a:schemeClr val="tx1">
              <a:lumMod val="65000"/>
              <a:lumOff val="35000"/>
            </a:schemeClr>
          </a:solidFill>
          <a:effectLst>
            <a:softEdge rad="63500"/>
          </a:effectLst>
        </p:spPr>
        <p:txBody>
          <a:bodyPr wrap="square" lIns="274320" tIns="274320" rIns="274320" bIns="274320" numCol="2" spcCol="365760" rtlCol="0">
            <a:normAutofit fontScale="85000" lnSpcReduction="20000"/>
          </a:bodyPr>
          <a:lstStyle/>
          <a:p>
            <a:pPr algn="just">
              <a:lnSpc>
                <a:spcPct val="120000"/>
              </a:lnSpc>
            </a:pPr>
            <a:r>
              <a:rPr lang="en-US" sz="1100" dirty="0">
                <a:solidFill>
                  <a:schemeClr val="bg1"/>
                </a:solidFill>
                <a:latin typeface="Poppins" panose="00000500000000000000" pitchFamily="2" charset="0"/>
                <a:cs typeface="Poppins" panose="00000500000000000000" pitchFamily="2" charset="0"/>
              </a:rPr>
              <a:t>The EDB-EAI moved to 127.6 points in July 2025 and 128.2 in August with increments of 0.4% and 0.5%, respectively, in a m-o-m basis. On a y-o-y basis, the Index declined by 0.7% in July and had no change in August. </a:t>
            </a:r>
          </a:p>
          <a:p>
            <a:pPr algn="just">
              <a:lnSpc>
                <a:spcPct val="120000"/>
              </a:lnSpc>
            </a:pPr>
            <a:endParaRPr lang="en-US" sz="1100" dirty="0">
              <a:solidFill>
                <a:schemeClr val="bg1"/>
              </a:solidFill>
              <a:latin typeface="Poppins" panose="00000500000000000000" pitchFamily="2" charset="0"/>
              <a:cs typeface="Poppins" panose="00000500000000000000" pitchFamily="2" charset="0"/>
            </a:endParaRPr>
          </a:p>
          <a:p>
            <a:pPr algn="just">
              <a:lnSpc>
                <a:spcPct val="120000"/>
              </a:lnSpc>
            </a:pPr>
            <a:r>
              <a:rPr lang="en-US" sz="1100" dirty="0">
                <a:solidFill>
                  <a:schemeClr val="bg1"/>
                </a:solidFill>
                <a:latin typeface="Poppins" panose="00000500000000000000" pitchFamily="2" charset="0"/>
                <a:cs typeface="Poppins" panose="00000500000000000000" pitchFamily="2" charset="0"/>
              </a:rPr>
              <a:t>The Index grew by 2.4% during fiscal year 2023 and by 2.9% for the fiscal year 2024. For fiscal year 2025 it recorded a diminution of 0.7%, the first since the 2.8% of fiscal year 2020. For the period July to August of fiscal year 2026 it contracted by 0.3%. Similarly, for the calendar year 2023 it closed with an expansion of 3.0% and a growth of 0.6% for the calendar year 2024. However, for the period January – August of calendar year 2025, it reduced by 0.7% when compared to the same period of previous year. </a:t>
            </a:r>
          </a:p>
          <a:p>
            <a:pPr algn="just">
              <a:lnSpc>
                <a:spcPct val="120000"/>
              </a:lnSpc>
            </a:pPr>
            <a:endParaRPr lang="en-US" sz="1100" dirty="0">
              <a:solidFill>
                <a:schemeClr val="bg1"/>
              </a:solidFill>
              <a:latin typeface="Poppins" panose="00000500000000000000" pitchFamily="2" charset="0"/>
              <a:cs typeface="Poppins" panose="00000500000000000000" pitchFamily="2" charset="0"/>
            </a:endParaRPr>
          </a:p>
          <a:p>
            <a:pPr algn="just">
              <a:lnSpc>
                <a:spcPct val="120000"/>
              </a:lnSpc>
            </a:pPr>
            <a:r>
              <a:rPr lang="en-US" sz="1100" dirty="0">
                <a:solidFill>
                  <a:schemeClr val="bg1"/>
                </a:solidFill>
                <a:latin typeface="Poppins" panose="00000500000000000000" pitchFamily="2" charset="0"/>
                <a:cs typeface="Poppins" panose="00000500000000000000" pitchFamily="2" charset="0"/>
              </a:rPr>
              <a:t>The EDB-EAI y-o-y percent change increased for 29 consecutive months as the restrictive measures taken to contain the effects of COVID-19 became more flexible, trailing henceforth an improvement in the economic activity.</a:t>
            </a:r>
          </a:p>
          <a:p>
            <a:pPr algn="just">
              <a:lnSpc>
                <a:spcPct val="120000"/>
              </a:lnSpc>
            </a:pPr>
            <a:endParaRPr lang="en-US" sz="1100" dirty="0">
              <a:solidFill>
                <a:schemeClr val="bg1"/>
              </a:solidFill>
              <a:latin typeface="Poppins" panose="00000500000000000000" pitchFamily="2" charset="0"/>
              <a:cs typeface="Poppins" panose="00000500000000000000" pitchFamily="2" charset="0"/>
            </a:endParaRPr>
          </a:p>
          <a:p>
            <a:pPr algn="just">
              <a:lnSpc>
                <a:spcPct val="120000"/>
              </a:lnSpc>
            </a:pPr>
            <a:r>
              <a:rPr lang="en-US" sz="1100" dirty="0">
                <a:solidFill>
                  <a:schemeClr val="bg1"/>
                </a:solidFill>
                <a:latin typeface="Poppins" panose="00000500000000000000" pitchFamily="2" charset="0"/>
                <a:cs typeface="Poppins" panose="00000500000000000000" pitchFamily="2" charset="0"/>
              </a:rPr>
              <a:t>Although job gains continued across labor reports, particularly in industries like construction, trade and services, certain factors are still of concern. The instability in the electrical grid persists and has consequences in all sectors as it increases production costs, the uncertainty stemming from new trade policies continues to pose inflation risks and delays in the movement of goods all around the world, and the geopolitical tensions remain a significant source of uncertainty, as they do throughout the rest of the world.</a:t>
            </a:r>
          </a:p>
          <a:p>
            <a:pPr algn="just">
              <a:lnSpc>
                <a:spcPct val="120000"/>
              </a:lnSpc>
            </a:pPr>
            <a:endParaRPr lang="en-US" sz="1100" dirty="0">
              <a:solidFill>
                <a:schemeClr val="bg1"/>
              </a:solidFill>
              <a:latin typeface="Poppins" panose="00000500000000000000" pitchFamily="2" charset="0"/>
              <a:cs typeface="Poppins" panose="00000500000000000000" pitchFamily="2" charset="0"/>
            </a:endParaRPr>
          </a:p>
          <a:p>
            <a:pPr algn="just">
              <a:lnSpc>
                <a:spcPct val="120000"/>
              </a:lnSpc>
            </a:pPr>
            <a:r>
              <a:rPr lang="en-US" sz="1100" dirty="0">
                <a:solidFill>
                  <a:schemeClr val="bg1"/>
                </a:solidFill>
                <a:latin typeface="Poppins" panose="00000500000000000000" pitchFamily="2" charset="0"/>
                <a:cs typeface="Poppins" panose="00000500000000000000" pitchFamily="2" charset="0"/>
              </a:rPr>
              <a:t>During August 2025, three Index’s s. a. components registered monthly growth: cement sales (3.4%), electric energy generation (4.3%) and non-farm payroll employment (0.2%), while gasoline consumption diminished 1.4%, respectively. </a:t>
            </a:r>
          </a:p>
          <a:p>
            <a:pPr algn="just">
              <a:lnSpc>
                <a:spcPct val="120000"/>
              </a:lnSpc>
            </a:pPr>
            <a:endParaRPr lang="en-US" sz="1100" dirty="0">
              <a:solidFill>
                <a:schemeClr val="bg1"/>
              </a:solidFill>
              <a:latin typeface="Poppins" panose="00000500000000000000" pitchFamily="2" charset="0"/>
              <a:cs typeface="Poppins" panose="00000500000000000000" pitchFamily="2" charset="0"/>
            </a:endParaRPr>
          </a:p>
          <a:p>
            <a:pPr algn="just">
              <a:lnSpc>
                <a:spcPct val="120000"/>
              </a:lnSpc>
            </a:pPr>
            <a:r>
              <a:rPr lang="en-US" sz="1100" dirty="0">
                <a:solidFill>
                  <a:schemeClr val="bg1"/>
                </a:solidFill>
                <a:latin typeface="Poppins" panose="00000500000000000000" pitchFamily="2" charset="0"/>
                <a:cs typeface="Poppins" panose="00000500000000000000" pitchFamily="2" charset="0"/>
              </a:rPr>
              <a:t>When compared against the same month from the previous year (August 2024), non-farm payroll employment improved by 2.1%, electric energy generation by 0.1% and cement sales by 13.2%; whereas gasoline consumption decreased by 5.7%.</a:t>
            </a:r>
          </a:p>
          <a:p>
            <a:pPr algn="just"/>
            <a:endParaRPr lang="en-US" sz="1100" dirty="0">
              <a:solidFill>
                <a:schemeClr val="bg1"/>
              </a:solidFill>
              <a:latin typeface="Poppins" panose="00000500000000000000" pitchFamily="2" charset="0"/>
              <a:cs typeface="Poppins" panose="00000500000000000000" pitchFamily="2" charset="0"/>
            </a:endParaRPr>
          </a:p>
          <a:p>
            <a:endParaRPr lang="en-US" sz="1100" dirty="0">
              <a:solidFill>
                <a:schemeClr val="bg1"/>
              </a:solidFill>
            </a:endParaRPr>
          </a:p>
        </p:txBody>
      </p:sp>
      <p:sp>
        <p:nvSpPr>
          <p:cNvPr id="48" name="TextBox 47">
            <a:extLst>
              <a:ext uri="{FF2B5EF4-FFF2-40B4-BE49-F238E27FC236}">
                <a16:creationId xmlns:a16="http://schemas.microsoft.com/office/drawing/2014/main" id="{A6CE5908-9E48-42DC-B06E-6DB1B3D3AB43}"/>
              </a:ext>
            </a:extLst>
          </p:cNvPr>
          <p:cNvSpPr txBox="1"/>
          <p:nvPr/>
        </p:nvSpPr>
        <p:spPr>
          <a:xfrm>
            <a:off x="5532960" y="6444476"/>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338546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40">
            <a:extLst>
              <a:ext uri="{FF2B5EF4-FFF2-40B4-BE49-F238E27FC236}">
                <a16:creationId xmlns:a16="http://schemas.microsoft.com/office/drawing/2014/main" id="{3E5BEA2F-8C14-4FEA-9CEA-9FD0054D85A4}"/>
              </a:ext>
            </a:extLst>
          </p:cNvPr>
          <p:cNvPicPr>
            <a:picLocks noChangeAspect="1"/>
          </p:cNvPicPr>
          <p:nvPr/>
        </p:nvPicPr>
        <p:blipFill>
          <a:blip r:embed="rId2">
            <a:extLst>
              <a:ext uri="{28A0092B-C50C-407E-A947-70E740481C1C}">
                <a14:useLocalDpi xmlns:a14="http://schemas.microsoft.com/office/drawing/2010/main" val="0"/>
              </a:ext>
            </a:extLst>
          </a:blip>
          <a:srcRect l="5556" r="5556"/>
          <a:stretch/>
        </p:blipFill>
        <p:spPr>
          <a:xfrm>
            <a:off x="-3071115" y="1687721"/>
            <a:ext cx="9167115" cy="5178736"/>
          </a:xfrm>
          <a:prstGeom prst="rect">
            <a:avLst/>
          </a:prstGeom>
        </p:spPr>
      </p:pic>
      <p:sp>
        <p:nvSpPr>
          <p:cNvPr id="4" name="Date Placeholder 3">
            <a:extLst>
              <a:ext uri="{FF2B5EF4-FFF2-40B4-BE49-F238E27FC236}">
                <a16:creationId xmlns:a16="http://schemas.microsoft.com/office/drawing/2014/main" id="{F6FBD992-581F-4D91-9ADB-03FDB7B0C26F}"/>
              </a:ext>
            </a:extLst>
          </p:cNvPr>
          <p:cNvSpPr>
            <a:spLocks noGrp="1"/>
          </p:cNvSpPr>
          <p:nvPr>
            <p:ph type="dt" sz="half" idx="10"/>
          </p:nvPr>
        </p:nvSpPr>
        <p:spPr/>
        <p:txBody>
          <a:bodyPr/>
          <a:lstStyle/>
          <a:p>
            <a:fld id="{37791624-B645-4950-A9C0-7D9FE2472FBC}" type="datetime1">
              <a:rPr lang="en-US" smtClean="0"/>
              <a:t>10/27/2025</a:t>
            </a:fld>
            <a:endParaRPr lang="en-US" dirty="0"/>
          </a:p>
        </p:txBody>
      </p:sp>
      <p:sp>
        <p:nvSpPr>
          <p:cNvPr id="5" name="Slide Number Placeholder 4">
            <a:extLst>
              <a:ext uri="{FF2B5EF4-FFF2-40B4-BE49-F238E27FC236}">
                <a16:creationId xmlns:a16="http://schemas.microsoft.com/office/drawing/2014/main" id="{5B731CDA-D4E8-4DEE-9AC8-36D8F5755FF3}"/>
              </a:ext>
            </a:extLst>
          </p:cNvPr>
          <p:cNvSpPr>
            <a:spLocks noGrp="1"/>
          </p:cNvSpPr>
          <p:nvPr>
            <p:ph type="sldNum" sz="quarter" idx="12"/>
          </p:nvPr>
        </p:nvSpPr>
        <p:spPr/>
        <p:txBody>
          <a:bodyPr/>
          <a:lstStyle/>
          <a:p>
            <a:fld id="{E014C3AA-19E7-495D-9D23-463A7F191887}" type="slidenum">
              <a:rPr lang="en-US" smtClean="0"/>
              <a:t>21</a:t>
            </a:fld>
            <a:endParaRPr lang="en-US"/>
          </a:p>
        </p:txBody>
      </p:sp>
      <p:sp>
        <p:nvSpPr>
          <p:cNvPr id="7" name="Rectangle 6">
            <a:extLst>
              <a:ext uri="{FF2B5EF4-FFF2-40B4-BE49-F238E27FC236}">
                <a16:creationId xmlns:a16="http://schemas.microsoft.com/office/drawing/2014/main" id="{5D794A5E-9C21-47B8-915F-20DAD5502E6F}"/>
              </a:ext>
            </a:extLst>
          </p:cNvPr>
          <p:cNvSpPr/>
          <p:nvPr/>
        </p:nvSpPr>
        <p:spPr>
          <a:xfrm>
            <a:off x="6385314" y="3489481"/>
            <a:ext cx="4572000" cy="1248932"/>
          </a:xfrm>
          <a:prstGeom prst="rect">
            <a:avLst/>
          </a:prstGeom>
        </p:spPr>
        <p:txBody>
          <a:bodyPr>
            <a:spAutoFit/>
          </a:bodyPr>
          <a:lstStyle/>
          <a:p>
            <a:pPr>
              <a:lnSpc>
                <a:spcPct val="107000"/>
              </a:lnSpc>
              <a:spcAft>
                <a:spcPts val="600"/>
              </a:spcAft>
            </a:pPr>
            <a:r>
              <a:rPr lang="en-US" sz="1600" b="1" dirty="0">
                <a:latin typeface="Avenir Book" panose="02000503020000020003" pitchFamily="2" charset="0"/>
                <a:ea typeface="Calibri" panose="020F0502020204030204" pitchFamily="34" charset="0"/>
                <a:cs typeface="Times New Roman" panose="02020603050405020304" pitchFamily="18" charset="0"/>
              </a:rPr>
              <a:t>Mrs. Gladys L. Medina Claudio</a:t>
            </a:r>
          </a:p>
          <a:p>
            <a:pPr>
              <a:lnSpc>
                <a:spcPct val="107000"/>
              </a:lnSpc>
              <a:spcAft>
                <a:spcPts val="600"/>
              </a:spcAft>
            </a:pPr>
            <a:r>
              <a:rPr lang="en-US" sz="1350" dirty="0">
                <a:latin typeface="Avenir Book" panose="02000503020000020003" pitchFamily="2" charset="0"/>
                <a:ea typeface="Calibri" panose="020F0502020204030204" pitchFamily="34" charset="0"/>
                <a:cs typeface="Times New Roman" panose="02020603050405020304" pitchFamily="18" charset="0"/>
              </a:rPr>
              <a:t>Economist • Center of Economic Studies</a:t>
            </a:r>
            <a:endParaRPr lang="en-US" sz="1350" cap="small" dirty="0">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600"/>
              </a:spcAft>
            </a:pPr>
            <a:r>
              <a:rPr lang="en-US" sz="1350" dirty="0">
                <a:latin typeface="Avenir Book" panose="02000503020000020003" pitchFamily="2" charset="0"/>
                <a:ea typeface="Calibri" panose="020F0502020204030204" pitchFamily="34" charset="0"/>
                <a:cs typeface="Times New Roman" panose="02020603050405020304" pitchFamily="18" charset="0"/>
              </a:rPr>
              <a:t>Tel: 787-641-4300</a:t>
            </a:r>
            <a:endParaRPr lang="en-US" dirty="0">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600"/>
              </a:spcAft>
            </a:pPr>
            <a:r>
              <a:rPr lang="en-US" sz="1350" dirty="0">
                <a:solidFill>
                  <a:srgbClr val="002C50"/>
                </a:solidFill>
                <a:latin typeface="Avenir Book" panose="02000503020000020003"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economiabde@bde.pr.gov </a:t>
            </a:r>
            <a:r>
              <a:rPr lang="en-US" sz="1350" dirty="0">
                <a:solidFill>
                  <a:srgbClr val="002C50"/>
                </a:solidFill>
                <a:latin typeface="Avenir Book" panose="02000503020000020003" pitchFamily="2" charset="0"/>
                <a:ea typeface="Calibri" panose="020F0502020204030204" pitchFamily="34" charset="0"/>
                <a:cs typeface="Times New Roman" panose="02020603050405020304" pitchFamily="18" charset="0"/>
              </a:rPr>
              <a:t>• </a:t>
            </a:r>
            <a:r>
              <a:rPr lang="en-US" sz="1350" dirty="0">
                <a:solidFill>
                  <a:srgbClr val="002C50"/>
                </a:solidFill>
                <a:latin typeface="Avenir Book" panose="02000503020000020003"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www.bde.pr.gov</a:t>
            </a:r>
            <a:endParaRPr lang="en-US" dirty="0">
              <a:solidFill>
                <a:srgbClr val="002C50"/>
              </a:solidFill>
              <a:latin typeface="Avenir Book" panose="02000503020000020003"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DAF7BD6-B6DC-4B84-8720-62AC8217F603}"/>
              </a:ext>
            </a:extLst>
          </p:cNvPr>
          <p:cNvSpPr txBox="1"/>
          <p:nvPr/>
        </p:nvSpPr>
        <p:spPr>
          <a:xfrm>
            <a:off x="6385314" y="2040457"/>
            <a:ext cx="6181169" cy="1077218"/>
          </a:xfrm>
          <a:prstGeom prst="rect">
            <a:avLst/>
          </a:prstGeom>
          <a:noFill/>
        </p:spPr>
        <p:txBody>
          <a:bodyPr wrap="square" rtlCol="0">
            <a:spAutoFit/>
          </a:bodyPr>
          <a:lstStyle/>
          <a:p>
            <a:r>
              <a:rPr lang="en-US" sz="3200" b="1" dirty="0">
                <a:solidFill>
                  <a:srgbClr val="002C50"/>
                </a:solidFill>
                <a:latin typeface="Lato Black" panose="020F0A02020204030203" pitchFamily="34" charset="0"/>
              </a:rPr>
              <a:t>CONTACT</a:t>
            </a:r>
          </a:p>
          <a:p>
            <a:r>
              <a:rPr lang="en-US" sz="3200" b="1" dirty="0">
                <a:solidFill>
                  <a:srgbClr val="002C50"/>
                </a:solidFill>
                <a:latin typeface="Lato Black" panose="020F0A02020204030203" pitchFamily="34" charset="0"/>
              </a:rPr>
              <a:t>INFORMATION</a:t>
            </a:r>
          </a:p>
        </p:txBody>
      </p:sp>
      <p:sp>
        <p:nvSpPr>
          <p:cNvPr id="17" name="TextBox 16">
            <a:extLst>
              <a:ext uri="{FF2B5EF4-FFF2-40B4-BE49-F238E27FC236}">
                <a16:creationId xmlns:a16="http://schemas.microsoft.com/office/drawing/2014/main" id="{D8AB7535-5203-4EC5-A13A-16CE63251158}"/>
              </a:ext>
            </a:extLst>
          </p:cNvPr>
          <p:cNvSpPr txBox="1"/>
          <p:nvPr/>
        </p:nvSpPr>
        <p:spPr>
          <a:xfrm>
            <a:off x="6385314" y="6400412"/>
            <a:ext cx="1126077" cy="276999"/>
          </a:xfrm>
          <a:prstGeom prst="rect">
            <a:avLst/>
          </a:prstGeom>
          <a:noFill/>
        </p:spPr>
        <p:txBody>
          <a:bodyPr wrap="none" rtlCol="0">
            <a:spAutoFit/>
          </a:bodyPr>
          <a:lstStyle/>
          <a:p>
            <a:r>
              <a:rPr lang="en-US" sz="1200" dirty="0">
                <a:hlinkClick r:id="rId5" action="ppaction://hlinksldjump"/>
              </a:rPr>
              <a:t>Go to Contents</a:t>
            </a:r>
            <a:endParaRPr lang="en-US" sz="1200" dirty="0"/>
          </a:p>
        </p:txBody>
      </p:sp>
    </p:spTree>
    <p:extLst>
      <p:ext uri="{BB962C8B-B14F-4D97-AF65-F5344CB8AC3E}">
        <p14:creationId xmlns:p14="http://schemas.microsoft.com/office/powerpoint/2010/main" val="366769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5FE7-0A67-4EA4-9BB5-B0D7A5EA2A51}"/>
              </a:ext>
            </a:extLst>
          </p:cNvPr>
          <p:cNvSpPr>
            <a:spLocks noGrp="1"/>
          </p:cNvSpPr>
          <p:nvPr>
            <p:ph type="title"/>
          </p:nvPr>
        </p:nvSpPr>
        <p:spPr/>
        <p:txBody>
          <a:bodyPr vert="horz" lIns="91440" tIns="45720" rIns="91440" bIns="45720" rtlCol="0" anchor="ctr">
            <a:normAutofit/>
          </a:bodyPr>
          <a:lstStyle/>
          <a:p>
            <a:r>
              <a:rPr lang="en-US" b="1" dirty="0"/>
              <a:t>CONTENTS</a:t>
            </a:r>
          </a:p>
        </p:txBody>
      </p:sp>
      <p:sp>
        <p:nvSpPr>
          <p:cNvPr id="5" name="Date Placeholder 4">
            <a:extLst>
              <a:ext uri="{FF2B5EF4-FFF2-40B4-BE49-F238E27FC236}">
                <a16:creationId xmlns:a16="http://schemas.microsoft.com/office/drawing/2014/main" id="{DCF0B0BA-ECF8-460A-AFB9-8387C8B98C82}"/>
              </a:ext>
            </a:extLst>
          </p:cNvPr>
          <p:cNvSpPr>
            <a:spLocks noGrp="1"/>
          </p:cNvSpPr>
          <p:nvPr>
            <p:ph type="dt" sz="half" idx="10"/>
          </p:nvPr>
        </p:nvSpPr>
        <p:spPr/>
        <p:txBody>
          <a:bodyPr vert="horz" lIns="91440" tIns="45720" rIns="91440" bIns="45720" rtlCol="0" anchor="ctr">
            <a:normAutofit/>
          </a:bodyPr>
          <a:lstStyle/>
          <a:p>
            <a:pPr>
              <a:spcAft>
                <a:spcPts val="600"/>
              </a:spcAft>
              <a:defRPr/>
            </a:pPr>
            <a:fld id="{DFC98C4B-2034-458D-B837-D65B2C36F830}" type="datetime1">
              <a:rPr lang="en-US" sz="1200">
                <a:solidFill>
                  <a:schemeClr val="tx1">
                    <a:lumMod val="50000"/>
                    <a:lumOff val="50000"/>
                  </a:schemeClr>
                </a:solidFill>
                <a:latin typeface="Calibri" panose="020F0502020204030204"/>
              </a:rPr>
              <a:pPr>
                <a:spcAft>
                  <a:spcPts val="600"/>
                </a:spcAft>
                <a:defRPr/>
              </a:pPr>
              <a:t>10/27/2025</a:t>
            </a:fld>
            <a:endParaRPr lang="en-US" sz="1200">
              <a:solidFill>
                <a:schemeClr val="tx1">
                  <a:lumMod val="50000"/>
                  <a:lumOff val="50000"/>
                </a:schemeClr>
              </a:solidFill>
              <a:latin typeface="Calibri" panose="020F0502020204030204"/>
            </a:endParaRPr>
          </a:p>
        </p:txBody>
      </p:sp>
      <p:sp>
        <p:nvSpPr>
          <p:cNvPr id="6" name="Slide Number Placeholder 5">
            <a:extLst>
              <a:ext uri="{FF2B5EF4-FFF2-40B4-BE49-F238E27FC236}">
                <a16:creationId xmlns:a16="http://schemas.microsoft.com/office/drawing/2014/main" id="{150C2977-E217-4DAF-B336-EDEC3E3499B4}"/>
              </a:ext>
            </a:extLst>
          </p:cNvPr>
          <p:cNvSpPr>
            <a:spLocks noGrp="1"/>
          </p:cNvSpPr>
          <p:nvPr>
            <p:ph type="sldNum" sz="quarter" idx="12"/>
          </p:nvPr>
        </p:nvSpPr>
        <p:spPr/>
        <p:txBody>
          <a:bodyPr vert="horz" lIns="91440" tIns="45720" rIns="91440" bIns="45720" rtlCol="0" anchor="ctr">
            <a:normAutofit/>
          </a:bodyPr>
          <a:lstStyle/>
          <a:p>
            <a:pPr algn="r">
              <a:spcAft>
                <a:spcPts val="600"/>
              </a:spcAft>
              <a:defRPr/>
            </a:pPr>
            <a:fld id="{E014C3AA-19E7-495D-9D23-463A7F191887}" type="slidenum">
              <a:rPr lang="en-US" sz="1200">
                <a:solidFill>
                  <a:schemeClr val="bg1"/>
                </a:solidFill>
                <a:latin typeface="Calibri" panose="020F0502020204030204"/>
              </a:rPr>
              <a:pPr algn="r">
                <a:spcAft>
                  <a:spcPts val="600"/>
                </a:spcAft>
                <a:defRPr/>
              </a:pPr>
              <a:t>3</a:t>
            </a:fld>
            <a:endParaRPr lang="en-US" sz="1200" dirty="0">
              <a:solidFill>
                <a:schemeClr val="bg1"/>
              </a:solidFill>
              <a:latin typeface="Calibri" panose="020F0502020204030204"/>
            </a:endParaRPr>
          </a:p>
        </p:txBody>
      </p:sp>
      <p:sp>
        <p:nvSpPr>
          <p:cNvPr id="24" name="TextBox 39">
            <a:hlinkClick r:id="rId2" action="ppaction://hlinksldjump"/>
            <a:extLst>
              <a:ext uri="{FF2B5EF4-FFF2-40B4-BE49-F238E27FC236}">
                <a16:creationId xmlns:a16="http://schemas.microsoft.com/office/drawing/2014/main" id="{0D5ECB2B-EE5D-450A-AA18-5C07244871F9}"/>
              </a:ext>
            </a:extLst>
          </p:cNvPr>
          <p:cNvSpPr txBox="1"/>
          <p:nvPr/>
        </p:nvSpPr>
        <p:spPr>
          <a:xfrm>
            <a:off x="1054691" y="2475963"/>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2" action="ppaction://hlinksldjump"/>
              </a:rPr>
              <a:t>Definitions</a:t>
            </a:r>
            <a:r>
              <a:rPr lang="en-US" spc="95" dirty="0">
                <a:solidFill>
                  <a:srgbClr val="191919"/>
                </a:solidFill>
                <a:latin typeface="Aileron Regular Bold"/>
              </a:rPr>
              <a:t> </a:t>
            </a:r>
          </a:p>
        </p:txBody>
      </p:sp>
      <p:sp>
        <p:nvSpPr>
          <p:cNvPr id="52" name="TextBox 39">
            <a:extLst>
              <a:ext uri="{FF2B5EF4-FFF2-40B4-BE49-F238E27FC236}">
                <a16:creationId xmlns:a16="http://schemas.microsoft.com/office/drawing/2014/main" id="{E2434092-E52D-4EF8-AF31-1C097B1D868A}"/>
              </a:ext>
            </a:extLst>
          </p:cNvPr>
          <p:cNvSpPr txBox="1"/>
          <p:nvPr/>
        </p:nvSpPr>
        <p:spPr>
          <a:xfrm>
            <a:off x="1070672" y="3222508"/>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3" action="ppaction://hlinksldjump"/>
              </a:rPr>
              <a:t>Description of the EDB-EAI </a:t>
            </a:r>
            <a:endParaRPr lang="en-US" spc="95" dirty="0">
              <a:solidFill>
                <a:srgbClr val="191919"/>
              </a:solidFill>
              <a:latin typeface="Aileron Regular Bold"/>
            </a:endParaRPr>
          </a:p>
        </p:txBody>
      </p:sp>
      <p:sp>
        <p:nvSpPr>
          <p:cNvPr id="53" name="TextBox 39">
            <a:extLst>
              <a:ext uri="{FF2B5EF4-FFF2-40B4-BE49-F238E27FC236}">
                <a16:creationId xmlns:a16="http://schemas.microsoft.com/office/drawing/2014/main" id="{1A3C4352-0BFA-46CC-A065-CDB828F3D5C1}"/>
              </a:ext>
            </a:extLst>
          </p:cNvPr>
          <p:cNvSpPr txBox="1"/>
          <p:nvPr/>
        </p:nvSpPr>
        <p:spPr>
          <a:xfrm>
            <a:off x="1054691" y="3843571"/>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4" action="ppaction://hlinksldjump"/>
              </a:rPr>
              <a:t>EDB-EAI Composition </a:t>
            </a:r>
            <a:endParaRPr lang="en-US" spc="95" dirty="0">
              <a:solidFill>
                <a:srgbClr val="191919"/>
              </a:solidFill>
              <a:latin typeface="Aileron Regular Bold"/>
            </a:endParaRPr>
          </a:p>
        </p:txBody>
      </p:sp>
      <p:sp>
        <p:nvSpPr>
          <p:cNvPr id="54" name="TextBox 39">
            <a:extLst>
              <a:ext uri="{FF2B5EF4-FFF2-40B4-BE49-F238E27FC236}">
                <a16:creationId xmlns:a16="http://schemas.microsoft.com/office/drawing/2014/main" id="{4C76CE85-3B4D-4C0F-AB47-E762740313B5}"/>
              </a:ext>
            </a:extLst>
          </p:cNvPr>
          <p:cNvSpPr txBox="1"/>
          <p:nvPr/>
        </p:nvSpPr>
        <p:spPr>
          <a:xfrm>
            <a:off x="1054691" y="4498002"/>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5" action="ppaction://hlinksldjump"/>
              </a:rPr>
              <a:t>Interpretation of the EDB-EAI </a:t>
            </a:r>
            <a:endParaRPr lang="en-US" spc="95" dirty="0">
              <a:solidFill>
                <a:srgbClr val="191919"/>
              </a:solidFill>
              <a:latin typeface="Aileron Regular Bold"/>
            </a:endParaRPr>
          </a:p>
        </p:txBody>
      </p:sp>
      <p:sp>
        <p:nvSpPr>
          <p:cNvPr id="61" name="TextBox 39">
            <a:hlinkClick r:id="rId6" action="ppaction://hlinksldjump"/>
            <a:extLst>
              <a:ext uri="{FF2B5EF4-FFF2-40B4-BE49-F238E27FC236}">
                <a16:creationId xmlns:a16="http://schemas.microsoft.com/office/drawing/2014/main" id="{133EDEBE-CEDE-4285-85A8-2C66D29D3D80}"/>
              </a:ext>
            </a:extLst>
          </p:cNvPr>
          <p:cNvSpPr txBox="1"/>
          <p:nvPr/>
        </p:nvSpPr>
        <p:spPr>
          <a:xfrm>
            <a:off x="1054691" y="5119527"/>
            <a:ext cx="4695718" cy="368691"/>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6" action="ppaction://hlinksldjump"/>
              </a:rPr>
              <a:t>EDB-EAI Overview –July &amp; August</a:t>
            </a:r>
            <a:r>
              <a:rPr lang="en-US" spc="95" dirty="0">
                <a:solidFill>
                  <a:srgbClr val="191919"/>
                </a:solidFill>
                <a:latin typeface="Aileron Regular Bold"/>
              </a:rPr>
              <a:t> </a:t>
            </a:r>
          </a:p>
        </p:txBody>
      </p:sp>
      <p:sp>
        <p:nvSpPr>
          <p:cNvPr id="86" name="TextBox 39">
            <a:extLst>
              <a:ext uri="{FF2B5EF4-FFF2-40B4-BE49-F238E27FC236}">
                <a16:creationId xmlns:a16="http://schemas.microsoft.com/office/drawing/2014/main" id="{47C867D0-DEA7-4907-972D-992091C06F6B}"/>
              </a:ext>
            </a:extLst>
          </p:cNvPr>
          <p:cNvSpPr txBox="1"/>
          <p:nvPr/>
        </p:nvSpPr>
        <p:spPr>
          <a:xfrm>
            <a:off x="6547984" y="2505931"/>
            <a:ext cx="4695718" cy="360355"/>
          </a:xfrm>
          <a:prstGeom prst="rect">
            <a:avLst/>
          </a:prstGeom>
        </p:spPr>
        <p:txBody>
          <a:bodyPr lIns="0" tIns="0" rIns="0" bIns="0" rtlCol="0" anchor="t">
            <a:spAutoFit/>
          </a:bodyPr>
          <a:lstStyle/>
          <a:p>
            <a:pPr lvl="0">
              <a:lnSpc>
                <a:spcPts val="3150"/>
              </a:lnSpc>
              <a:spcBef>
                <a:spcPct val="0"/>
              </a:spcBef>
            </a:pPr>
            <a:r>
              <a:rPr lang="en-US" spc="95" dirty="0">
                <a:solidFill>
                  <a:srgbClr val="191919"/>
                </a:solidFill>
                <a:latin typeface="Aileron Regular Bold"/>
                <a:hlinkClick r:id="rId7" action="ppaction://hlinksldjump"/>
              </a:rPr>
              <a:t>EDB-EAI Monthly Components </a:t>
            </a:r>
            <a:endParaRPr lang="en-US" spc="95" dirty="0">
              <a:solidFill>
                <a:srgbClr val="191919"/>
              </a:solidFill>
              <a:latin typeface="Aileron Regular Bold"/>
            </a:endParaRPr>
          </a:p>
        </p:txBody>
      </p:sp>
      <p:sp>
        <p:nvSpPr>
          <p:cNvPr id="93" name="TextBox 39">
            <a:extLst>
              <a:ext uri="{FF2B5EF4-FFF2-40B4-BE49-F238E27FC236}">
                <a16:creationId xmlns:a16="http://schemas.microsoft.com/office/drawing/2014/main" id="{EE94C5F9-6A72-4D24-86BB-66F5023951F9}"/>
              </a:ext>
            </a:extLst>
          </p:cNvPr>
          <p:cNvSpPr txBox="1"/>
          <p:nvPr/>
        </p:nvSpPr>
        <p:spPr>
          <a:xfrm>
            <a:off x="6547984" y="3160362"/>
            <a:ext cx="4695718" cy="368691"/>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8" action="ppaction://hlinksldjump"/>
              </a:rPr>
              <a:t>EDB-EAI: Data 2016-2026</a:t>
            </a:r>
            <a:endParaRPr lang="en-US" spc="95" dirty="0">
              <a:solidFill>
                <a:srgbClr val="191919"/>
              </a:solidFill>
              <a:latin typeface="Aileron Regular Bold"/>
            </a:endParaRPr>
          </a:p>
        </p:txBody>
      </p:sp>
      <p:sp>
        <p:nvSpPr>
          <p:cNvPr id="94" name="TextBox 39">
            <a:extLst>
              <a:ext uri="{FF2B5EF4-FFF2-40B4-BE49-F238E27FC236}">
                <a16:creationId xmlns:a16="http://schemas.microsoft.com/office/drawing/2014/main" id="{D9FC729C-694D-4A80-9021-3A6493989C3D}"/>
              </a:ext>
            </a:extLst>
          </p:cNvPr>
          <p:cNvSpPr txBox="1"/>
          <p:nvPr/>
        </p:nvSpPr>
        <p:spPr>
          <a:xfrm>
            <a:off x="6547984" y="3763669"/>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9" action="ppaction://hlinksldjump"/>
              </a:rPr>
              <a:t>EDB-EAI: Graphs</a:t>
            </a:r>
            <a:endParaRPr lang="en-US" spc="95" dirty="0">
              <a:solidFill>
                <a:srgbClr val="191919"/>
              </a:solidFill>
              <a:latin typeface="Aileron Regular Bold"/>
            </a:endParaRPr>
          </a:p>
        </p:txBody>
      </p:sp>
      <p:sp>
        <p:nvSpPr>
          <p:cNvPr id="95" name="TextBox 39">
            <a:extLst>
              <a:ext uri="{FF2B5EF4-FFF2-40B4-BE49-F238E27FC236}">
                <a16:creationId xmlns:a16="http://schemas.microsoft.com/office/drawing/2014/main" id="{476D43A7-B60A-41C1-8086-FEBBE21A2BB1}"/>
              </a:ext>
            </a:extLst>
          </p:cNvPr>
          <p:cNvSpPr txBox="1"/>
          <p:nvPr/>
        </p:nvSpPr>
        <p:spPr>
          <a:xfrm>
            <a:off x="6547984" y="4329320"/>
            <a:ext cx="4695718" cy="368691"/>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10" action="ppaction://hlinksldjump"/>
              </a:rPr>
              <a:t>Conclusions</a:t>
            </a:r>
            <a:endParaRPr lang="en-US" spc="95" dirty="0">
              <a:solidFill>
                <a:srgbClr val="191919"/>
              </a:solidFill>
              <a:latin typeface="Aileron Regular Bold"/>
            </a:endParaRPr>
          </a:p>
        </p:txBody>
      </p:sp>
      <p:sp>
        <p:nvSpPr>
          <p:cNvPr id="96" name="TextBox 39">
            <a:extLst>
              <a:ext uri="{FF2B5EF4-FFF2-40B4-BE49-F238E27FC236}">
                <a16:creationId xmlns:a16="http://schemas.microsoft.com/office/drawing/2014/main" id="{A3482487-9537-430C-898E-DC4449738B17}"/>
              </a:ext>
            </a:extLst>
          </p:cNvPr>
          <p:cNvSpPr txBox="1"/>
          <p:nvPr/>
        </p:nvSpPr>
        <p:spPr>
          <a:xfrm>
            <a:off x="6547984" y="5428345"/>
            <a:ext cx="4695718" cy="360355"/>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11" action="ppaction://hlinksldjump"/>
              </a:rPr>
              <a:t>Contact Information</a:t>
            </a:r>
            <a:endParaRPr lang="en-US" spc="95" dirty="0">
              <a:solidFill>
                <a:srgbClr val="191919"/>
              </a:solidFill>
              <a:latin typeface="Aileron Regular Bold"/>
            </a:endParaRPr>
          </a:p>
        </p:txBody>
      </p:sp>
      <p:grpSp>
        <p:nvGrpSpPr>
          <p:cNvPr id="35" name="Group 34">
            <a:extLst>
              <a:ext uri="{FF2B5EF4-FFF2-40B4-BE49-F238E27FC236}">
                <a16:creationId xmlns:a16="http://schemas.microsoft.com/office/drawing/2014/main" id="{33DE9967-3169-38DC-53D5-86C732F08EA5}"/>
              </a:ext>
            </a:extLst>
          </p:cNvPr>
          <p:cNvGrpSpPr/>
          <p:nvPr/>
        </p:nvGrpSpPr>
        <p:grpSpPr>
          <a:xfrm>
            <a:off x="623005" y="2564527"/>
            <a:ext cx="344014" cy="350266"/>
            <a:chOff x="633435" y="2644429"/>
            <a:chExt cx="344014" cy="350266"/>
          </a:xfrm>
        </p:grpSpPr>
        <p:grpSp>
          <p:nvGrpSpPr>
            <p:cNvPr id="12" name="Group 11">
              <a:extLst>
                <a:ext uri="{FF2B5EF4-FFF2-40B4-BE49-F238E27FC236}">
                  <a16:creationId xmlns:a16="http://schemas.microsoft.com/office/drawing/2014/main" id="{2648D8B2-A60E-3C10-15F0-7F5039670400}"/>
                </a:ext>
              </a:extLst>
            </p:cNvPr>
            <p:cNvGrpSpPr/>
            <p:nvPr/>
          </p:nvGrpSpPr>
          <p:grpSpPr>
            <a:xfrm>
              <a:off x="633435" y="2644429"/>
              <a:ext cx="344014" cy="350266"/>
              <a:chOff x="371866" y="2528623"/>
              <a:chExt cx="344014" cy="350266"/>
            </a:xfrm>
          </p:grpSpPr>
          <p:sp>
            <p:nvSpPr>
              <p:cNvPr id="33" name="Freeform 5">
                <a:extLst>
                  <a:ext uri="{FF2B5EF4-FFF2-40B4-BE49-F238E27FC236}">
                    <a16:creationId xmlns:a16="http://schemas.microsoft.com/office/drawing/2014/main" id="{A02758BA-9FF7-43D9-9814-328F9A276591}"/>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32" name="Freeform 26">
                <a:extLst>
                  <a:ext uri="{FF2B5EF4-FFF2-40B4-BE49-F238E27FC236}">
                    <a16:creationId xmlns:a16="http://schemas.microsoft.com/office/drawing/2014/main" id="{FC2810ED-7EBD-46A5-9F64-7B94CC233BFA}"/>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34" name="AutoShape 34">
              <a:extLst>
                <a:ext uri="{FF2B5EF4-FFF2-40B4-BE49-F238E27FC236}">
                  <a16:creationId xmlns:a16="http://schemas.microsoft.com/office/drawing/2014/main" id="{0BA5BC1E-947B-5315-43C9-AB9732400778}"/>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36" name="Group 35">
            <a:extLst>
              <a:ext uri="{FF2B5EF4-FFF2-40B4-BE49-F238E27FC236}">
                <a16:creationId xmlns:a16="http://schemas.microsoft.com/office/drawing/2014/main" id="{463C4B2B-2639-DD0E-FEB1-91EADB843DED}"/>
              </a:ext>
            </a:extLst>
          </p:cNvPr>
          <p:cNvGrpSpPr/>
          <p:nvPr/>
        </p:nvGrpSpPr>
        <p:grpSpPr>
          <a:xfrm>
            <a:off x="623005" y="3258689"/>
            <a:ext cx="344014" cy="350266"/>
            <a:chOff x="633435" y="2644429"/>
            <a:chExt cx="344014" cy="350266"/>
          </a:xfrm>
        </p:grpSpPr>
        <p:grpSp>
          <p:nvGrpSpPr>
            <p:cNvPr id="37" name="Group 36">
              <a:extLst>
                <a:ext uri="{FF2B5EF4-FFF2-40B4-BE49-F238E27FC236}">
                  <a16:creationId xmlns:a16="http://schemas.microsoft.com/office/drawing/2014/main" id="{3BB7DA66-54C1-631C-E272-1832B09628DC}"/>
                </a:ext>
              </a:extLst>
            </p:cNvPr>
            <p:cNvGrpSpPr/>
            <p:nvPr/>
          </p:nvGrpSpPr>
          <p:grpSpPr>
            <a:xfrm>
              <a:off x="633435" y="2644429"/>
              <a:ext cx="344014" cy="350266"/>
              <a:chOff x="371866" y="2528623"/>
              <a:chExt cx="344014" cy="350266"/>
            </a:xfrm>
          </p:grpSpPr>
          <p:sp>
            <p:nvSpPr>
              <p:cNvPr id="39" name="Freeform 5">
                <a:extLst>
                  <a:ext uri="{FF2B5EF4-FFF2-40B4-BE49-F238E27FC236}">
                    <a16:creationId xmlns:a16="http://schemas.microsoft.com/office/drawing/2014/main" id="{F182F63F-5529-6A62-1689-FADD34782851}"/>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40" name="Freeform 26">
                <a:extLst>
                  <a:ext uri="{FF2B5EF4-FFF2-40B4-BE49-F238E27FC236}">
                    <a16:creationId xmlns:a16="http://schemas.microsoft.com/office/drawing/2014/main" id="{39077552-BD47-5AC0-7A48-C8D484FCA0C3}"/>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38" name="AutoShape 34">
              <a:extLst>
                <a:ext uri="{FF2B5EF4-FFF2-40B4-BE49-F238E27FC236}">
                  <a16:creationId xmlns:a16="http://schemas.microsoft.com/office/drawing/2014/main" id="{EDB36F83-1113-579A-558B-232EB44352E7}"/>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41" name="Group 40">
            <a:extLst>
              <a:ext uri="{FF2B5EF4-FFF2-40B4-BE49-F238E27FC236}">
                <a16:creationId xmlns:a16="http://schemas.microsoft.com/office/drawing/2014/main" id="{1D8EA433-4151-B59C-A394-1DD22DEC414F}"/>
              </a:ext>
            </a:extLst>
          </p:cNvPr>
          <p:cNvGrpSpPr/>
          <p:nvPr/>
        </p:nvGrpSpPr>
        <p:grpSpPr>
          <a:xfrm>
            <a:off x="623005" y="3900032"/>
            <a:ext cx="344014" cy="350266"/>
            <a:chOff x="633435" y="2644429"/>
            <a:chExt cx="344014" cy="350266"/>
          </a:xfrm>
        </p:grpSpPr>
        <p:grpSp>
          <p:nvGrpSpPr>
            <p:cNvPr id="42" name="Group 41">
              <a:extLst>
                <a:ext uri="{FF2B5EF4-FFF2-40B4-BE49-F238E27FC236}">
                  <a16:creationId xmlns:a16="http://schemas.microsoft.com/office/drawing/2014/main" id="{88AEE91C-46CA-170A-9DF4-9A49CCC8F9C8}"/>
                </a:ext>
              </a:extLst>
            </p:cNvPr>
            <p:cNvGrpSpPr/>
            <p:nvPr/>
          </p:nvGrpSpPr>
          <p:grpSpPr>
            <a:xfrm>
              <a:off x="633435" y="2644429"/>
              <a:ext cx="344014" cy="350266"/>
              <a:chOff x="371866" y="2528623"/>
              <a:chExt cx="344014" cy="350266"/>
            </a:xfrm>
          </p:grpSpPr>
          <p:sp>
            <p:nvSpPr>
              <p:cNvPr id="44" name="Freeform 5">
                <a:extLst>
                  <a:ext uri="{FF2B5EF4-FFF2-40B4-BE49-F238E27FC236}">
                    <a16:creationId xmlns:a16="http://schemas.microsoft.com/office/drawing/2014/main" id="{D680664E-6208-B432-0D0E-63EF85C0DEFF}"/>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45" name="Freeform 26">
                <a:extLst>
                  <a:ext uri="{FF2B5EF4-FFF2-40B4-BE49-F238E27FC236}">
                    <a16:creationId xmlns:a16="http://schemas.microsoft.com/office/drawing/2014/main" id="{A188C6C6-9C30-66E1-5341-4E050F91690A}"/>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43" name="AutoShape 34">
              <a:extLst>
                <a:ext uri="{FF2B5EF4-FFF2-40B4-BE49-F238E27FC236}">
                  <a16:creationId xmlns:a16="http://schemas.microsoft.com/office/drawing/2014/main" id="{400C7F50-4BC7-95ED-7065-2F1BA953E261}"/>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46" name="Group 45">
            <a:extLst>
              <a:ext uri="{FF2B5EF4-FFF2-40B4-BE49-F238E27FC236}">
                <a16:creationId xmlns:a16="http://schemas.microsoft.com/office/drawing/2014/main" id="{51F903ED-3C0E-1B36-F2C6-02FFBD0E8F45}"/>
              </a:ext>
            </a:extLst>
          </p:cNvPr>
          <p:cNvGrpSpPr/>
          <p:nvPr/>
        </p:nvGrpSpPr>
        <p:grpSpPr>
          <a:xfrm>
            <a:off x="623005" y="4541819"/>
            <a:ext cx="344014" cy="350266"/>
            <a:chOff x="633435" y="2644429"/>
            <a:chExt cx="344014" cy="350266"/>
          </a:xfrm>
        </p:grpSpPr>
        <p:grpSp>
          <p:nvGrpSpPr>
            <p:cNvPr id="47" name="Group 46">
              <a:extLst>
                <a:ext uri="{FF2B5EF4-FFF2-40B4-BE49-F238E27FC236}">
                  <a16:creationId xmlns:a16="http://schemas.microsoft.com/office/drawing/2014/main" id="{D935D149-3E76-18F0-66A4-0C8923A4961A}"/>
                </a:ext>
              </a:extLst>
            </p:cNvPr>
            <p:cNvGrpSpPr/>
            <p:nvPr/>
          </p:nvGrpSpPr>
          <p:grpSpPr>
            <a:xfrm>
              <a:off x="633435" y="2644429"/>
              <a:ext cx="344014" cy="350266"/>
              <a:chOff x="371866" y="2528623"/>
              <a:chExt cx="344014" cy="350266"/>
            </a:xfrm>
          </p:grpSpPr>
          <p:sp>
            <p:nvSpPr>
              <p:cNvPr id="49" name="Freeform 5">
                <a:extLst>
                  <a:ext uri="{FF2B5EF4-FFF2-40B4-BE49-F238E27FC236}">
                    <a16:creationId xmlns:a16="http://schemas.microsoft.com/office/drawing/2014/main" id="{6C0EEDA1-8217-F066-3F36-EA53C5B9E689}"/>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50" name="Freeform 26">
                <a:extLst>
                  <a:ext uri="{FF2B5EF4-FFF2-40B4-BE49-F238E27FC236}">
                    <a16:creationId xmlns:a16="http://schemas.microsoft.com/office/drawing/2014/main" id="{81D6EFA0-4B49-814F-1411-92BC02B4C3A4}"/>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48" name="AutoShape 34">
              <a:extLst>
                <a:ext uri="{FF2B5EF4-FFF2-40B4-BE49-F238E27FC236}">
                  <a16:creationId xmlns:a16="http://schemas.microsoft.com/office/drawing/2014/main" id="{E0208594-AD65-89D4-3005-ADBFEAB05686}"/>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51" name="Group 50">
            <a:extLst>
              <a:ext uri="{FF2B5EF4-FFF2-40B4-BE49-F238E27FC236}">
                <a16:creationId xmlns:a16="http://schemas.microsoft.com/office/drawing/2014/main" id="{2082F7EF-04E0-DF4B-597E-7265F9E2DDA9}"/>
              </a:ext>
            </a:extLst>
          </p:cNvPr>
          <p:cNvGrpSpPr/>
          <p:nvPr/>
        </p:nvGrpSpPr>
        <p:grpSpPr>
          <a:xfrm>
            <a:off x="623005" y="5164070"/>
            <a:ext cx="344014" cy="350266"/>
            <a:chOff x="633435" y="2644429"/>
            <a:chExt cx="344014" cy="350266"/>
          </a:xfrm>
        </p:grpSpPr>
        <p:grpSp>
          <p:nvGrpSpPr>
            <p:cNvPr id="55" name="Group 54">
              <a:extLst>
                <a:ext uri="{FF2B5EF4-FFF2-40B4-BE49-F238E27FC236}">
                  <a16:creationId xmlns:a16="http://schemas.microsoft.com/office/drawing/2014/main" id="{B3DECBEC-7C8F-3D4F-A9D9-41CF63C3523A}"/>
                </a:ext>
              </a:extLst>
            </p:cNvPr>
            <p:cNvGrpSpPr/>
            <p:nvPr/>
          </p:nvGrpSpPr>
          <p:grpSpPr>
            <a:xfrm>
              <a:off x="633435" y="2644429"/>
              <a:ext cx="344014" cy="350266"/>
              <a:chOff x="371866" y="2528623"/>
              <a:chExt cx="344014" cy="350266"/>
            </a:xfrm>
          </p:grpSpPr>
          <p:sp>
            <p:nvSpPr>
              <p:cNvPr id="57" name="Freeform 5">
                <a:extLst>
                  <a:ext uri="{FF2B5EF4-FFF2-40B4-BE49-F238E27FC236}">
                    <a16:creationId xmlns:a16="http://schemas.microsoft.com/office/drawing/2014/main" id="{834BE660-AD9E-819D-A3B9-333B58031329}"/>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58" name="Freeform 26">
                <a:extLst>
                  <a:ext uri="{FF2B5EF4-FFF2-40B4-BE49-F238E27FC236}">
                    <a16:creationId xmlns:a16="http://schemas.microsoft.com/office/drawing/2014/main" id="{3B3B40B6-E52E-545F-FBB5-ABF2B9875BAB}"/>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56" name="AutoShape 34">
              <a:extLst>
                <a:ext uri="{FF2B5EF4-FFF2-40B4-BE49-F238E27FC236}">
                  <a16:creationId xmlns:a16="http://schemas.microsoft.com/office/drawing/2014/main" id="{18686FC8-1D1C-19C8-4456-D0F019F37176}"/>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59" name="Group 58">
            <a:extLst>
              <a:ext uri="{FF2B5EF4-FFF2-40B4-BE49-F238E27FC236}">
                <a16:creationId xmlns:a16="http://schemas.microsoft.com/office/drawing/2014/main" id="{4914239A-D3F1-C375-B974-57DAA8790633}"/>
              </a:ext>
            </a:extLst>
          </p:cNvPr>
          <p:cNvGrpSpPr/>
          <p:nvPr/>
        </p:nvGrpSpPr>
        <p:grpSpPr>
          <a:xfrm>
            <a:off x="6101045" y="2567834"/>
            <a:ext cx="344014" cy="350266"/>
            <a:chOff x="633435" y="2644429"/>
            <a:chExt cx="344014" cy="350266"/>
          </a:xfrm>
        </p:grpSpPr>
        <p:grpSp>
          <p:nvGrpSpPr>
            <p:cNvPr id="60" name="Group 59">
              <a:extLst>
                <a:ext uri="{FF2B5EF4-FFF2-40B4-BE49-F238E27FC236}">
                  <a16:creationId xmlns:a16="http://schemas.microsoft.com/office/drawing/2014/main" id="{E4294EF8-2386-AA89-4361-893A687EBD72}"/>
                </a:ext>
              </a:extLst>
            </p:cNvPr>
            <p:cNvGrpSpPr/>
            <p:nvPr/>
          </p:nvGrpSpPr>
          <p:grpSpPr>
            <a:xfrm>
              <a:off x="633435" y="2644429"/>
              <a:ext cx="344014" cy="350266"/>
              <a:chOff x="371866" y="2528623"/>
              <a:chExt cx="344014" cy="350266"/>
            </a:xfrm>
          </p:grpSpPr>
          <p:sp>
            <p:nvSpPr>
              <p:cNvPr id="122" name="Freeform 5">
                <a:extLst>
                  <a:ext uri="{FF2B5EF4-FFF2-40B4-BE49-F238E27FC236}">
                    <a16:creationId xmlns:a16="http://schemas.microsoft.com/office/drawing/2014/main" id="{EFBA77D7-FBE2-EBDC-9D65-F59417AB0BAA}"/>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23" name="Freeform 26">
                <a:extLst>
                  <a:ext uri="{FF2B5EF4-FFF2-40B4-BE49-F238E27FC236}">
                    <a16:creationId xmlns:a16="http://schemas.microsoft.com/office/drawing/2014/main" id="{F17F0F42-D7E3-6824-8DFE-8E52F02CE237}"/>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121" name="AutoShape 34">
              <a:extLst>
                <a:ext uri="{FF2B5EF4-FFF2-40B4-BE49-F238E27FC236}">
                  <a16:creationId xmlns:a16="http://schemas.microsoft.com/office/drawing/2014/main" id="{8140BCF6-91B6-7D7D-6ED3-0E9A3895F286}"/>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124" name="Group 123">
            <a:extLst>
              <a:ext uri="{FF2B5EF4-FFF2-40B4-BE49-F238E27FC236}">
                <a16:creationId xmlns:a16="http://schemas.microsoft.com/office/drawing/2014/main" id="{388B26AC-29E7-77C6-1F49-A3EF22AFCC8D}"/>
              </a:ext>
            </a:extLst>
          </p:cNvPr>
          <p:cNvGrpSpPr/>
          <p:nvPr/>
        </p:nvGrpSpPr>
        <p:grpSpPr>
          <a:xfrm>
            <a:off x="6101045" y="3226948"/>
            <a:ext cx="344014" cy="350266"/>
            <a:chOff x="633435" y="2644429"/>
            <a:chExt cx="344014" cy="350266"/>
          </a:xfrm>
        </p:grpSpPr>
        <p:grpSp>
          <p:nvGrpSpPr>
            <p:cNvPr id="125" name="Group 124">
              <a:extLst>
                <a:ext uri="{FF2B5EF4-FFF2-40B4-BE49-F238E27FC236}">
                  <a16:creationId xmlns:a16="http://schemas.microsoft.com/office/drawing/2014/main" id="{A1CA6708-2511-0041-3158-9D85557093E8}"/>
                </a:ext>
              </a:extLst>
            </p:cNvPr>
            <p:cNvGrpSpPr/>
            <p:nvPr/>
          </p:nvGrpSpPr>
          <p:grpSpPr>
            <a:xfrm>
              <a:off x="633435" y="2644429"/>
              <a:ext cx="344014" cy="350266"/>
              <a:chOff x="371866" y="2528623"/>
              <a:chExt cx="344014" cy="350266"/>
            </a:xfrm>
          </p:grpSpPr>
          <p:sp>
            <p:nvSpPr>
              <p:cNvPr id="127" name="Freeform 5">
                <a:extLst>
                  <a:ext uri="{FF2B5EF4-FFF2-40B4-BE49-F238E27FC236}">
                    <a16:creationId xmlns:a16="http://schemas.microsoft.com/office/drawing/2014/main" id="{F9D83329-6AB0-2A94-82B0-00283CE33DE7}"/>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28" name="Freeform 26">
                <a:extLst>
                  <a:ext uri="{FF2B5EF4-FFF2-40B4-BE49-F238E27FC236}">
                    <a16:creationId xmlns:a16="http://schemas.microsoft.com/office/drawing/2014/main" id="{7D5D8FF0-D928-0542-C5D4-DEB4E569EBAA}"/>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126" name="AutoShape 34">
              <a:extLst>
                <a:ext uri="{FF2B5EF4-FFF2-40B4-BE49-F238E27FC236}">
                  <a16:creationId xmlns:a16="http://schemas.microsoft.com/office/drawing/2014/main" id="{465ECC6F-7765-B0B8-6C8C-CA65E1DB099B}"/>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129" name="Group 128">
            <a:extLst>
              <a:ext uri="{FF2B5EF4-FFF2-40B4-BE49-F238E27FC236}">
                <a16:creationId xmlns:a16="http://schemas.microsoft.com/office/drawing/2014/main" id="{6C6B2DEC-292C-078B-AC16-A5FF3EB1D5F0}"/>
              </a:ext>
            </a:extLst>
          </p:cNvPr>
          <p:cNvGrpSpPr/>
          <p:nvPr/>
        </p:nvGrpSpPr>
        <p:grpSpPr>
          <a:xfrm>
            <a:off x="6101045" y="3821587"/>
            <a:ext cx="344014" cy="350266"/>
            <a:chOff x="633435" y="2644429"/>
            <a:chExt cx="344014" cy="350266"/>
          </a:xfrm>
        </p:grpSpPr>
        <p:grpSp>
          <p:nvGrpSpPr>
            <p:cNvPr id="130" name="Group 129">
              <a:extLst>
                <a:ext uri="{FF2B5EF4-FFF2-40B4-BE49-F238E27FC236}">
                  <a16:creationId xmlns:a16="http://schemas.microsoft.com/office/drawing/2014/main" id="{3E80538D-4115-ED14-1D43-E5D33DB46DD3}"/>
                </a:ext>
              </a:extLst>
            </p:cNvPr>
            <p:cNvGrpSpPr/>
            <p:nvPr/>
          </p:nvGrpSpPr>
          <p:grpSpPr>
            <a:xfrm>
              <a:off x="633435" y="2644429"/>
              <a:ext cx="344014" cy="350266"/>
              <a:chOff x="371866" y="2528623"/>
              <a:chExt cx="344014" cy="350266"/>
            </a:xfrm>
          </p:grpSpPr>
          <p:sp>
            <p:nvSpPr>
              <p:cNvPr id="132" name="Freeform 5">
                <a:extLst>
                  <a:ext uri="{FF2B5EF4-FFF2-40B4-BE49-F238E27FC236}">
                    <a16:creationId xmlns:a16="http://schemas.microsoft.com/office/drawing/2014/main" id="{B5A1A61D-C95B-9CF9-7B57-F2F863E19E25}"/>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33" name="Freeform 26">
                <a:extLst>
                  <a:ext uri="{FF2B5EF4-FFF2-40B4-BE49-F238E27FC236}">
                    <a16:creationId xmlns:a16="http://schemas.microsoft.com/office/drawing/2014/main" id="{FE66A9D0-4197-2F82-7193-779B99C9C0C2}"/>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131" name="AutoShape 34">
              <a:extLst>
                <a:ext uri="{FF2B5EF4-FFF2-40B4-BE49-F238E27FC236}">
                  <a16:creationId xmlns:a16="http://schemas.microsoft.com/office/drawing/2014/main" id="{EF3E96B9-1083-4D37-1452-263E87012BBE}"/>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134" name="Group 133">
            <a:extLst>
              <a:ext uri="{FF2B5EF4-FFF2-40B4-BE49-F238E27FC236}">
                <a16:creationId xmlns:a16="http://schemas.microsoft.com/office/drawing/2014/main" id="{B0D8972D-9FBF-A3D1-9325-DE978F821011}"/>
              </a:ext>
            </a:extLst>
          </p:cNvPr>
          <p:cNvGrpSpPr/>
          <p:nvPr/>
        </p:nvGrpSpPr>
        <p:grpSpPr>
          <a:xfrm>
            <a:off x="6101045" y="4400175"/>
            <a:ext cx="344014" cy="350266"/>
            <a:chOff x="633435" y="2644429"/>
            <a:chExt cx="344014" cy="350266"/>
          </a:xfrm>
        </p:grpSpPr>
        <p:grpSp>
          <p:nvGrpSpPr>
            <p:cNvPr id="135" name="Group 134">
              <a:extLst>
                <a:ext uri="{FF2B5EF4-FFF2-40B4-BE49-F238E27FC236}">
                  <a16:creationId xmlns:a16="http://schemas.microsoft.com/office/drawing/2014/main" id="{6461D754-C70C-D1AA-1D7C-62E121F60A51}"/>
                </a:ext>
              </a:extLst>
            </p:cNvPr>
            <p:cNvGrpSpPr/>
            <p:nvPr/>
          </p:nvGrpSpPr>
          <p:grpSpPr>
            <a:xfrm>
              <a:off x="633435" y="2644429"/>
              <a:ext cx="344014" cy="350266"/>
              <a:chOff x="371866" y="2528623"/>
              <a:chExt cx="344014" cy="350266"/>
            </a:xfrm>
          </p:grpSpPr>
          <p:sp>
            <p:nvSpPr>
              <p:cNvPr id="137" name="Freeform 5">
                <a:extLst>
                  <a:ext uri="{FF2B5EF4-FFF2-40B4-BE49-F238E27FC236}">
                    <a16:creationId xmlns:a16="http://schemas.microsoft.com/office/drawing/2014/main" id="{4A50A20D-628D-037F-2024-E9A8753D21E2}"/>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38" name="Freeform 26">
                <a:extLst>
                  <a:ext uri="{FF2B5EF4-FFF2-40B4-BE49-F238E27FC236}">
                    <a16:creationId xmlns:a16="http://schemas.microsoft.com/office/drawing/2014/main" id="{679C11B7-2437-7871-9444-326062440FFA}"/>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136" name="AutoShape 34">
              <a:extLst>
                <a:ext uri="{FF2B5EF4-FFF2-40B4-BE49-F238E27FC236}">
                  <a16:creationId xmlns:a16="http://schemas.microsoft.com/office/drawing/2014/main" id="{8475C128-EF9B-4CE6-200E-A828D31B0D78}"/>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grpSp>
        <p:nvGrpSpPr>
          <p:cNvPr id="139" name="Group 138">
            <a:extLst>
              <a:ext uri="{FF2B5EF4-FFF2-40B4-BE49-F238E27FC236}">
                <a16:creationId xmlns:a16="http://schemas.microsoft.com/office/drawing/2014/main" id="{67253AC9-FC98-BC9A-3BA6-9D41C721477A}"/>
              </a:ext>
            </a:extLst>
          </p:cNvPr>
          <p:cNvGrpSpPr/>
          <p:nvPr/>
        </p:nvGrpSpPr>
        <p:grpSpPr>
          <a:xfrm>
            <a:off x="6101045" y="5473029"/>
            <a:ext cx="344014" cy="350266"/>
            <a:chOff x="633435" y="2644429"/>
            <a:chExt cx="344014" cy="350266"/>
          </a:xfrm>
        </p:grpSpPr>
        <p:grpSp>
          <p:nvGrpSpPr>
            <p:cNvPr id="140" name="Group 139">
              <a:extLst>
                <a:ext uri="{FF2B5EF4-FFF2-40B4-BE49-F238E27FC236}">
                  <a16:creationId xmlns:a16="http://schemas.microsoft.com/office/drawing/2014/main" id="{80AA0EAE-7D58-B09D-0A43-FB4052736777}"/>
                </a:ext>
              </a:extLst>
            </p:cNvPr>
            <p:cNvGrpSpPr/>
            <p:nvPr/>
          </p:nvGrpSpPr>
          <p:grpSpPr>
            <a:xfrm>
              <a:off x="633435" y="2644429"/>
              <a:ext cx="344014" cy="350266"/>
              <a:chOff x="371866" y="2528623"/>
              <a:chExt cx="344014" cy="350266"/>
            </a:xfrm>
          </p:grpSpPr>
          <p:sp>
            <p:nvSpPr>
              <p:cNvPr id="142" name="Freeform 5">
                <a:extLst>
                  <a:ext uri="{FF2B5EF4-FFF2-40B4-BE49-F238E27FC236}">
                    <a16:creationId xmlns:a16="http://schemas.microsoft.com/office/drawing/2014/main" id="{F60D0CD2-14D7-A226-2756-909C623A1628}"/>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43" name="Freeform 26">
                <a:extLst>
                  <a:ext uri="{FF2B5EF4-FFF2-40B4-BE49-F238E27FC236}">
                    <a16:creationId xmlns:a16="http://schemas.microsoft.com/office/drawing/2014/main" id="{78152FBE-DA98-9F4A-B7BB-10E306658E72}"/>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141" name="AutoShape 34">
              <a:extLst>
                <a:ext uri="{FF2B5EF4-FFF2-40B4-BE49-F238E27FC236}">
                  <a16:creationId xmlns:a16="http://schemas.microsoft.com/office/drawing/2014/main" id="{D8F201D8-6AFC-F050-A782-F054BF15A6D6}"/>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sp>
        <p:nvSpPr>
          <p:cNvPr id="3" name="TextBox 39">
            <a:extLst>
              <a:ext uri="{FF2B5EF4-FFF2-40B4-BE49-F238E27FC236}">
                <a16:creationId xmlns:a16="http://schemas.microsoft.com/office/drawing/2014/main" id="{59A1F3F3-98DF-4429-36E3-3713F1646D15}"/>
              </a:ext>
            </a:extLst>
          </p:cNvPr>
          <p:cNvSpPr txBox="1"/>
          <p:nvPr/>
        </p:nvSpPr>
        <p:spPr>
          <a:xfrm>
            <a:off x="6547984" y="4825497"/>
            <a:ext cx="4695718" cy="368691"/>
          </a:xfrm>
          <a:prstGeom prst="rect">
            <a:avLst/>
          </a:prstGeom>
        </p:spPr>
        <p:txBody>
          <a:bodyPr lIns="0" tIns="0" rIns="0" bIns="0" rtlCol="0" anchor="t">
            <a:spAutoFit/>
          </a:bodyPr>
          <a:lstStyle/>
          <a:p>
            <a:pPr marL="0" lvl="0" indent="0" algn="l">
              <a:lnSpc>
                <a:spcPts val="3150"/>
              </a:lnSpc>
              <a:spcBef>
                <a:spcPct val="0"/>
              </a:spcBef>
            </a:pPr>
            <a:r>
              <a:rPr lang="en-US" spc="95" dirty="0">
                <a:solidFill>
                  <a:srgbClr val="191919"/>
                </a:solidFill>
                <a:latin typeface="Aileron Regular Bold"/>
                <a:hlinkClick r:id="rId11" action="ppaction://hlinksldjump"/>
              </a:rPr>
              <a:t>Special Comment - March 2025</a:t>
            </a:r>
            <a:endParaRPr lang="en-US" spc="95" dirty="0">
              <a:solidFill>
                <a:srgbClr val="191919"/>
              </a:solidFill>
              <a:latin typeface="Aileron Regular Bold"/>
            </a:endParaRPr>
          </a:p>
        </p:txBody>
      </p:sp>
      <p:grpSp>
        <p:nvGrpSpPr>
          <p:cNvPr id="4" name="Group 3">
            <a:extLst>
              <a:ext uri="{FF2B5EF4-FFF2-40B4-BE49-F238E27FC236}">
                <a16:creationId xmlns:a16="http://schemas.microsoft.com/office/drawing/2014/main" id="{004626C2-FC3B-DD10-5884-3FF1BA359C87}"/>
              </a:ext>
            </a:extLst>
          </p:cNvPr>
          <p:cNvGrpSpPr/>
          <p:nvPr/>
        </p:nvGrpSpPr>
        <p:grpSpPr>
          <a:xfrm>
            <a:off x="6101045" y="4916360"/>
            <a:ext cx="344014" cy="350266"/>
            <a:chOff x="633435" y="2644429"/>
            <a:chExt cx="344014" cy="350266"/>
          </a:xfrm>
        </p:grpSpPr>
        <p:grpSp>
          <p:nvGrpSpPr>
            <p:cNvPr id="7" name="Group 6">
              <a:extLst>
                <a:ext uri="{FF2B5EF4-FFF2-40B4-BE49-F238E27FC236}">
                  <a16:creationId xmlns:a16="http://schemas.microsoft.com/office/drawing/2014/main" id="{FB432E2D-115A-425F-3040-A383A6F94233}"/>
                </a:ext>
              </a:extLst>
            </p:cNvPr>
            <p:cNvGrpSpPr/>
            <p:nvPr/>
          </p:nvGrpSpPr>
          <p:grpSpPr>
            <a:xfrm>
              <a:off x="633435" y="2644429"/>
              <a:ext cx="344014" cy="350266"/>
              <a:chOff x="371866" y="2528623"/>
              <a:chExt cx="344014" cy="350266"/>
            </a:xfrm>
          </p:grpSpPr>
          <p:sp>
            <p:nvSpPr>
              <p:cNvPr id="9" name="Freeform 5">
                <a:extLst>
                  <a:ext uri="{FF2B5EF4-FFF2-40B4-BE49-F238E27FC236}">
                    <a16:creationId xmlns:a16="http://schemas.microsoft.com/office/drawing/2014/main" id="{89EAC819-F8D0-9BB1-627E-AE9DFCE76A25}"/>
                  </a:ext>
                </a:extLst>
              </p:cNvPr>
              <p:cNvSpPr/>
              <p:nvPr/>
            </p:nvSpPr>
            <p:spPr>
              <a:xfrm>
                <a:off x="371866" y="2528623"/>
                <a:ext cx="344014" cy="35026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C50"/>
              </a:solidFill>
            </p:spPr>
            <p:txBody>
              <a:bodyPr/>
              <a:lstStyle/>
              <a:p>
                <a:endParaRPr lang="es-PR" dirty="0"/>
              </a:p>
            </p:txBody>
          </p:sp>
          <p:sp>
            <p:nvSpPr>
              <p:cNvPr id="10" name="Freeform 26">
                <a:extLst>
                  <a:ext uri="{FF2B5EF4-FFF2-40B4-BE49-F238E27FC236}">
                    <a16:creationId xmlns:a16="http://schemas.microsoft.com/office/drawing/2014/main" id="{4145447D-A95A-FFD5-90B2-2E12D3958D17}"/>
                  </a:ext>
                </a:extLst>
              </p:cNvPr>
              <p:cNvSpPr/>
              <p:nvPr/>
            </p:nvSpPr>
            <p:spPr>
              <a:xfrm>
                <a:off x="493138" y="2655596"/>
                <a:ext cx="101471" cy="96321"/>
              </a:xfrm>
              <a:custGeom>
                <a:avLst/>
                <a:gdLst/>
                <a:ahLst/>
                <a:cxnLst/>
                <a:rect l="l" t="t" r="r" b="b"/>
                <a:pathLst>
                  <a:path w="1913890" h="1913890">
                    <a:moveTo>
                      <a:pt x="0" y="0"/>
                    </a:moveTo>
                    <a:lnTo>
                      <a:pt x="1913890" y="0"/>
                    </a:lnTo>
                    <a:lnTo>
                      <a:pt x="1913890" y="1913890"/>
                    </a:lnTo>
                    <a:lnTo>
                      <a:pt x="0" y="1913890"/>
                    </a:lnTo>
                    <a:close/>
                  </a:path>
                </a:pathLst>
              </a:custGeom>
              <a:solidFill>
                <a:srgbClr val="E5BC44"/>
              </a:solidFill>
            </p:spPr>
            <p:txBody>
              <a:bodyPr/>
              <a:lstStyle/>
              <a:p>
                <a:endParaRPr lang="es-PR"/>
              </a:p>
            </p:txBody>
          </p:sp>
        </p:grpSp>
        <p:sp>
          <p:nvSpPr>
            <p:cNvPr id="8" name="AutoShape 34">
              <a:extLst>
                <a:ext uri="{FF2B5EF4-FFF2-40B4-BE49-F238E27FC236}">
                  <a16:creationId xmlns:a16="http://schemas.microsoft.com/office/drawing/2014/main" id="{2DB095EB-4F3B-3846-1A79-A99F024FB4FF}"/>
                </a:ext>
              </a:extLst>
            </p:cNvPr>
            <p:cNvSpPr/>
            <p:nvPr/>
          </p:nvSpPr>
          <p:spPr>
            <a:xfrm>
              <a:off x="641727" y="2805113"/>
              <a:ext cx="334951" cy="0"/>
            </a:xfrm>
            <a:prstGeom prst="line">
              <a:avLst/>
            </a:prstGeom>
            <a:ln w="31750" cap="rnd">
              <a:solidFill>
                <a:srgbClr val="FFFFFF"/>
              </a:solidFill>
              <a:prstDash val="solid"/>
              <a:headEnd type="none" w="sm" len="sm"/>
              <a:tailEnd type="none" w="sm" len="sm"/>
            </a:ln>
          </p:spPr>
          <p:txBody>
            <a:bodyPr/>
            <a:lstStyle/>
            <a:p>
              <a:endParaRPr lang="es-PR"/>
            </a:p>
          </p:txBody>
        </p:sp>
      </p:grpSp>
    </p:spTree>
    <p:extLst>
      <p:ext uri="{BB962C8B-B14F-4D97-AF65-F5344CB8AC3E}">
        <p14:creationId xmlns:p14="http://schemas.microsoft.com/office/powerpoint/2010/main" val="336204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F8E7-7B96-4774-9148-AB6F110F433E}"/>
              </a:ext>
            </a:extLst>
          </p:cNvPr>
          <p:cNvSpPr>
            <a:spLocks noGrp="1"/>
          </p:cNvSpPr>
          <p:nvPr>
            <p:ph type="title"/>
          </p:nvPr>
        </p:nvSpPr>
        <p:spPr/>
        <p:txBody>
          <a:bodyPr/>
          <a:lstStyle/>
          <a:p>
            <a:r>
              <a:rPr lang="en-US" b="1" dirty="0"/>
              <a:t>Definitions</a:t>
            </a:r>
          </a:p>
        </p:txBody>
      </p:sp>
      <p:sp>
        <p:nvSpPr>
          <p:cNvPr id="3" name="Content Placeholder 2">
            <a:extLst>
              <a:ext uri="{FF2B5EF4-FFF2-40B4-BE49-F238E27FC236}">
                <a16:creationId xmlns:a16="http://schemas.microsoft.com/office/drawing/2014/main" id="{CAA60540-0E9E-466A-9049-2D3D185B0C51}"/>
              </a:ext>
            </a:extLst>
          </p:cNvPr>
          <p:cNvSpPr>
            <a:spLocks noGrp="1"/>
          </p:cNvSpPr>
          <p:nvPr>
            <p:ph idx="1"/>
          </p:nvPr>
        </p:nvSpPr>
        <p:spPr/>
        <p:txBody>
          <a:bodyPr>
            <a:normAutofit fontScale="62500" lnSpcReduction="20000"/>
          </a:bodyPr>
          <a:lstStyle/>
          <a:p>
            <a:pPr marL="0" indent="0">
              <a:lnSpc>
                <a:spcPct val="100000"/>
              </a:lnSpc>
              <a:spcBef>
                <a:spcPts val="600"/>
              </a:spcBef>
              <a:buNone/>
            </a:pPr>
            <a:r>
              <a:rPr lang="en-US" dirty="0">
                <a:latin typeface="Avenir"/>
              </a:rPr>
              <a:t>ARRA		American Recovery and Reinvestment Act of 2009</a:t>
            </a:r>
          </a:p>
          <a:p>
            <a:pPr marL="1828800" indent="-1828800">
              <a:lnSpc>
                <a:spcPct val="100000"/>
              </a:lnSpc>
              <a:spcBef>
                <a:spcPts val="600"/>
              </a:spcBef>
              <a:buNone/>
            </a:pPr>
            <a:r>
              <a:rPr lang="en-US" dirty="0">
                <a:latin typeface="Avenir"/>
              </a:rPr>
              <a:t>BLS	Bureau of Labor Statistics of the United States Department of Labor and Human Resources</a:t>
            </a:r>
          </a:p>
          <a:p>
            <a:pPr marL="0" indent="0">
              <a:lnSpc>
                <a:spcPct val="100000"/>
              </a:lnSpc>
              <a:spcBef>
                <a:spcPts val="600"/>
              </a:spcBef>
              <a:buNone/>
            </a:pPr>
            <a:r>
              <a:rPr lang="en-US" dirty="0">
                <a:latin typeface="Avenir"/>
              </a:rPr>
              <a:t>COFINA		Puerto Rico Sales Tax Financing Corporation (Spanish acronym)</a:t>
            </a:r>
          </a:p>
          <a:p>
            <a:pPr marL="0" indent="0">
              <a:lnSpc>
                <a:spcPct val="100000"/>
              </a:lnSpc>
              <a:spcBef>
                <a:spcPts val="600"/>
              </a:spcBef>
              <a:buNone/>
            </a:pPr>
            <a:r>
              <a:rPr lang="en-US" dirty="0">
                <a:latin typeface="Avenir"/>
              </a:rPr>
              <a:t>EAI		Economic Activity Index</a:t>
            </a:r>
          </a:p>
          <a:p>
            <a:pPr marL="0" indent="0">
              <a:lnSpc>
                <a:spcPct val="100000"/>
              </a:lnSpc>
              <a:spcBef>
                <a:spcPts val="600"/>
              </a:spcBef>
              <a:buNone/>
            </a:pPr>
            <a:r>
              <a:rPr lang="en-US" dirty="0">
                <a:latin typeface="Avenir"/>
              </a:rPr>
              <a:t>EDB		Economic Development Bank for Puerto Rico</a:t>
            </a:r>
          </a:p>
          <a:p>
            <a:pPr marL="0" indent="0">
              <a:lnSpc>
                <a:spcPct val="100000"/>
              </a:lnSpc>
              <a:spcBef>
                <a:spcPts val="600"/>
              </a:spcBef>
              <a:buNone/>
            </a:pPr>
            <a:r>
              <a:rPr lang="en-US" dirty="0">
                <a:latin typeface="Avenir"/>
              </a:rPr>
              <a:t>FY		Puerto Rico’s Fiscal Year (July-June)</a:t>
            </a:r>
          </a:p>
          <a:p>
            <a:pPr marL="0" indent="0">
              <a:lnSpc>
                <a:spcPct val="100000"/>
              </a:lnSpc>
              <a:spcBef>
                <a:spcPts val="600"/>
              </a:spcBef>
              <a:buNone/>
            </a:pPr>
            <a:r>
              <a:rPr lang="en-US" dirty="0">
                <a:latin typeface="Avenir"/>
              </a:rPr>
              <a:t>GDB		Government Development Bank for Puerto Rico</a:t>
            </a:r>
          </a:p>
          <a:p>
            <a:pPr marL="1377950" indent="-1377950">
              <a:lnSpc>
                <a:spcPct val="100000"/>
              </a:lnSpc>
              <a:spcBef>
                <a:spcPts val="600"/>
              </a:spcBef>
              <a:buNone/>
            </a:pPr>
            <a:r>
              <a:rPr lang="en-US" dirty="0">
                <a:latin typeface="Avenir"/>
              </a:rPr>
              <a:t>GNP		Puerto Rico’s Gross Product </a:t>
            </a:r>
          </a:p>
          <a:p>
            <a:pPr marL="1377950" indent="-1377950">
              <a:lnSpc>
                <a:spcPct val="100000"/>
              </a:lnSpc>
              <a:spcBef>
                <a:spcPts val="600"/>
              </a:spcBef>
              <a:buNone/>
            </a:pPr>
            <a:r>
              <a:rPr lang="en-US" dirty="0">
                <a:latin typeface="Avenir"/>
              </a:rPr>
              <a:t>GNP54		Puerto Rico’s Real Gross Product</a:t>
            </a:r>
          </a:p>
          <a:p>
            <a:pPr marL="1828800" indent="-1828800">
              <a:lnSpc>
                <a:spcPct val="100000"/>
              </a:lnSpc>
              <a:spcBef>
                <a:spcPts val="600"/>
              </a:spcBef>
              <a:buNone/>
            </a:pPr>
            <a:r>
              <a:rPr lang="en-US" dirty="0">
                <a:latin typeface="Avenir"/>
              </a:rPr>
              <a:t>kWh	Kilowatt-hour</a:t>
            </a:r>
          </a:p>
          <a:p>
            <a:pPr marL="1828800" indent="-1828800">
              <a:lnSpc>
                <a:spcPct val="100000"/>
              </a:lnSpc>
              <a:spcBef>
                <a:spcPts val="600"/>
              </a:spcBef>
              <a:buNone/>
            </a:pPr>
            <a:r>
              <a:rPr lang="en-US" dirty="0">
                <a:latin typeface="Avenir"/>
              </a:rPr>
              <a:t>m-o-m	Month-over-month</a:t>
            </a:r>
          </a:p>
          <a:p>
            <a:pPr marL="1377950" indent="-1377950">
              <a:lnSpc>
                <a:spcPct val="100000"/>
              </a:lnSpc>
              <a:spcBef>
                <a:spcPts val="600"/>
              </a:spcBef>
              <a:buNone/>
            </a:pPr>
            <a:r>
              <a:rPr lang="en-US" dirty="0">
                <a:latin typeface="Avenir"/>
              </a:rPr>
              <a:t>PRDT		Puerto Rico Department of Treasury</a:t>
            </a:r>
          </a:p>
          <a:p>
            <a:pPr marL="1377950" indent="-1377950">
              <a:lnSpc>
                <a:spcPct val="100000"/>
              </a:lnSpc>
              <a:spcBef>
                <a:spcPts val="600"/>
              </a:spcBef>
              <a:buNone/>
            </a:pPr>
            <a:r>
              <a:rPr lang="en-US" dirty="0">
                <a:latin typeface="Avenir"/>
              </a:rPr>
              <a:t>s. a.		Seasonally adjusted</a:t>
            </a:r>
          </a:p>
          <a:p>
            <a:pPr marL="1828800" indent="-1828800">
              <a:lnSpc>
                <a:spcPct val="100000"/>
              </a:lnSpc>
              <a:spcBef>
                <a:spcPts val="600"/>
              </a:spcBef>
              <a:buNone/>
            </a:pPr>
            <a:r>
              <a:rPr lang="en-US" dirty="0">
                <a:latin typeface="Avenir"/>
              </a:rPr>
              <a:t>TCB	The Conference Board is a Company that promotes the understanding of business practices and economic cycles and supports and undertake nonpartisan analysis and research.</a:t>
            </a:r>
          </a:p>
          <a:p>
            <a:pPr marL="1377950" indent="-1377950">
              <a:lnSpc>
                <a:spcPct val="100000"/>
              </a:lnSpc>
              <a:spcBef>
                <a:spcPts val="600"/>
              </a:spcBef>
              <a:buNone/>
            </a:pPr>
            <a:r>
              <a:rPr lang="en-US" dirty="0">
                <a:latin typeface="Avenir"/>
              </a:rPr>
              <a:t>y-o-y		Year-over-year</a:t>
            </a:r>
          </a:p>
          <a:p>
            <a:endParaRPr lang="en-US" dirty="0">
              <a:latin typeface="Avenir"/>
            </a:endParaRPr>
          </a:p>
        </p:txBody>
      </p:sp>
      <p:sp>
        <p:nvSpPr>
          <p:cNvPr id="4" name="Date Placeholder 3">
            <a:extLst>
              <a:ext uri="{FF2B5EF4-FFF2-40B4-BE49-F238E27FC236}">
                <a16:creationId xmlns:a16="http://schemas.microsoft.com/office/drawing/2014/main" id="{C2D8C517-2BD2-4FB6-9763-15663F999649}"/>
              </a:ext>
            </a:extLst>
          </p:cNvPr>
          <p:cNvSpPr>
            <a:spLocks noGrp="1"/>
          </p:cNvSpPr>
          <p:nvPr>
            <p:ph type="dt" sz="half" idx="10"/>
          </p:nvPr>
        </p:nvSpPr>
        <p:spPr/>
        <p:txBody>
          <a:bodyPr/>
          <a:lstStyle/>
          <a:p>
            <a:fld id="{37791624-B645-4950-A9C0-7D9FE2472FBC}" type="datetime1">
              <a:rPr lang="en-US" smtClean="0"/>
              <a:t>10/27/2025</a:t>
            </a:fld>
            <a:endParaRPr lang="en-US" dirty="0"/>
          </a:p>
        </p:txBody>
      </p:sp>
      <p:sp>
        <p:nvSpPr>
          <p:cNvPr id="5" name="Slide Number Placeholder 4">
            <a:extLst>
              <a:ext uri="{FF2B5EF4-FFF2-40B4-BE49-F238E27FC236}">
                <a16:creationId xmlns:a16="http://schemas.microsoft.com/office/drawing/2014/main" id="{1DF54EC2-8179-4BB9-A366-A7A67ACCCEE8}"/>
              </a:ext>
            </a:extLst>
          </p:cNvPr>
          <p:cNvSpPr>
            <a:spLocks noGrp="1"/>
          </p:cNvSpPr>
          <p:nvPr>
            <p:ph type="sldNum" sz="quarter" idx="12"/>
          </p:nvPr>
        </p:nvSpPr>
        <p:spPr/>
        <p:txBody>
          <a:bodyPr/>
          <a:lstStyle/>
          <a:p>
            <a:fld id="{E014C3AA-19E7-495D-9D23-463A7F191887}" type="slidenum">
              <a:rPr lang="en-US" smtClean="0"/>
              <a:t>4</a:t>
            </a:fld>
            <a:endParaRPr lang="en-US"/>
          </a:p>
        </p:txBody>
      </p:sp>
      <p:sp>
        <p:nvSpPr>
          <p:cNvPr id="6" name="TextBox 5">
            <a:extLst>
              <a:ext uri="{FF2B5EF4-FFF2-40B4-BE49-F238E27FC236}">
                <a16:creationId xmlns:a16="http://schemas.microsoft.com/office/drawing/2014/main" id="{9B9A722C-09DB-4DD7-886A-7C90F9B77B42}"/>
              </a:ext>
            </a:extLst>
          </p:cNvPr>
          <p:cNvSpPr txBox="1"/>
          <p:nvPr/>
        </p:nvSpPr>
        <p:spPr>
          <a:xfrm>
            <a:off x="5532961" y="6464327"/>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370601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21F338-5267-4C18-985C-F883C6819885}"/>
              </a:ext>
            </a:extLst>
          </p:cNvPr>
          <p:cNvSpPr>
            <a:spLocks noGrp="1"/>
          </p:cNvSpPr>
          <p:nvPr>
            <p:ph type="title"/>
          </p:nvPr>
        </p:nvSpPr>
        <p:spPr/>
        <p:txBody>
          <a:bodyPr/>
          <a:lstStyle/>
          <a:p>
            <a:r>
              <a:rPr lang="en-US" b="1" spc="95" dirty="0"/>
              <a:t>Description of the EDB-EAI </a:t>
            </a:r>
            <a:endParaRPr lang="en-US" b="1" dirty="0"/>
          </a:p>
        </p:txBody>
      </p:sp>
      <p:sp>
        <p:nvSpPr>
          <p:cNvPr id="4" name="Date Placeholder 3">
            <a:extLst>
              <a:ext uri="{FF2B5EF4-FFF2-40B4-BE49-F238E27FC236}">
                <a16:creationId xmlns:a16="http://schemas.microsoft.com/office/drawing/2014/main" id="{14D04A95-0E77-4DA3-B261-7E60131579F7}"/>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0A3F44AE-F123-401E-A760-B2DD16E170F2}"/>
              </a:ext>
            </a:extLst>
          </p:cNvPr>
          <p:cNvSpPr>
            <a:spLocks noGrp="1"/>
          </p:cNvSpPr>
          <p:nvPr>
            <p:ph type="sldNum" sz="quarter" idx="12"/>
          </p:nvPr>
        </p:nvSpPr>
        <p:spPr/>
        <p:txBody>
          <a:bodyPr/>
          <a:lstStyle/>
          <a:p>
            <a:fld id="{E014C3AA-19E7-495D-9D23-463A7F191887}" type="slidenum">
              <a:rPr lang="en-US" smtClean="0"/>
              <a:t>5</a:t>
            </a:fld>
            <a:endParaRPr lang="en-US"/>
          </a:p>
        </p:txBody>
      </p:sp>
      <p:sp>
        <p:nvSpPr>
          <p:cNvPr id="9" name="Freeform 6">
            <a:extLst>
              <a:ext uri="{FF2B5EF4-FFF2-40B4-BE49-F238E27FC236}">
                <a16:creationId xmlns:a16="http://schemas.microsoft.com/office/drawing/2014/main" id="{FC074FAB-69AA-4477-8E4D-BA974F0E6E97}"/>
              </a:ext>
            </a:extLst>
          </p:cNvPr>
          <p:cNvSpPr>
            <a:spLocks/>
          </p:cNvSpPr>
          <p:nvPr/>
        </p:nvSpPr>
        <p:spPr bwMode="auto">
          <a:xfrm>
            <a:off x="1978799" y="1912077"/>
            <a:ext cx="2868613" cy="1914524"/>
          </a:xfrm>
          <a:prstGeom prst="rect">
            <a:avLst/>
          </a:prstGeom>
          <a:solidFill>
            <a:srgbClr val="8ACFF3"/>
          </a:solidFill>
          <a:ln>
            <a:noFill/>
          </a:ln>
          <a:effectLst>
            <a:outerShdw blurRad="50800" dist="38100" dir="2700000" algn="tl" rotWithShape="0">
              <a:prstClr val="black">
                <a:alpha val="40000"/>
              </a:prstClr>
            </a:outerShdw>
          </a:effectLst>
        </p:spPr>
        <p:txBody>
          <a:bodyPr vert="horz" wrap="square" lIns="182880" tIns="182880" rIns="182880" bIns="182880" numCol="1" anchor="ctr" anchorCtr="0" compatLnSpc="1">
            <a:prstTxWarp prst="textNoShape">
              <a:avLst/>
            </a:prstTxWarp>
          </a:bodyPr>
          <a:lstStyle/>
          <a:p>
            <a:pPr algn="just"/>
            <a:r>
              <a:rPr lang="en-US" sz="1600" dirty="0"/>
              <a:t>The EDB-EAI is a coincident index for the economic activity of Puerto Rico. It is highly correlated to Puerto Rico’s real GNP in both level and annual growth rates. </a:t>
            </a:r>
          </a:p>
        </p:txBody>
      </p:sp>
      <p:sp>
        <p:nvSpPr>
          <p:cNvPr id="10" name="Freeform 8">
            <a:extLst>
              <a:ext uri="{FF2B5EF4-FFF2-40B4-BE49-F238E27FC236}">
                <a16:creationId xmlns:a16="http://schemas.microsoft.com/office/drawing/2014/main" id="{BB9467D0-15DE-4537-8EE9-C25426801272}"/>
              </a:ext>
            </a:extLst>
          </p:cNvPr>
          <p:cNvSpPr>
            <a:spLocks/>
          </p:cNvSpPr>
          <p:nvPr/>
        </p:nvSpPr>
        <p:spPr bwMode="auto">
          <a:xfrm>
            <a:off x="1978799" y="4036152"/>
            <a:ext cx="2863850" cy="1914524"/>
          </a:xfrm>
          <a:prstGeom prst="rect">
            <a:avLst/>
          </a:prstGeom>
          <a:solidFill>
            <a:srgbClr val="E5BC44"/>
          </a:solidFill>
          <a:ln>
            <a:noFill/>
          </a:ln>
          <a:effectLst>
            <a:outerShdw blurRad="50800" dist="38100" dir="2700000" algn="tl" rotWithShape="0">
              <a:prstClr val="black">
                <a:alpha val="40000"/>
              </a:prstClr>
            </a:outerShdw>
          </a:effectLst>
        </p:spPr>
        <p:txBody>
          <a:bodyPr vert="horz" wrap="square" lIns="182880" tIns="182880" rIns="182880" bIns="182880" numCol="1" anchor="ctr" anchorCtr="0" compatLnSpc="1">
            <a:prstTxWarp prst="textNoShape">
              <a:avLst/>
            </a:prstTxWarp>
          </a:bodyPr>
          <a:lstStyle/>
          <a:p>
            <a:pPr algn="just"/>
            <a:r>
              <a:rPr lang="en-US" sz="1400" dirty="0"/>
              <a:t>This index’s methodology is similar to the one used in TCB’s coincident index of the US economy. This methodology follows a standard procedure to adjust the data for seasonality and volatility factors.</a:t>
            </a:r>
          </a:p>
        </p:txBody>
      </p:sp>
      <p:sp>
        <p:nvSpPr>
          <p:cNvPr id="11" name="Rectangle: Rounded Corners 10">
            <a:extLst>
              <a:ext uri="{FF2B5EF4-FFF2-40B4-BE49-F238E27FC236}">
                <a16:creationId xmlns:a16="http://schemas.microsoft.com/office/drawing/2014/main" id="{A7D6516D-B878-4496-BA25-F03455AABF47}"/>
              </a:ext>
            </a:extLst>
          </p:cNvPr>
          <p:cNvSpPr/>
          <p:nvPr/>
        </p:nvSpPr>
        <p:spPr>
          <a:xfrm>
            <a:off x="6371556" y="1855420"/>
            <a:ext cx="3407443" cy="540613"/>
          </a:xfrm>
          <a:prstGeom prst="roundRect">
            <a:avLst/>
          </a:prstGeom>
          <a:solidFill>
            <a:srgbClr val="002C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Real Gross National Product as a function of the EDB Economic Activity Index</a:t>
            </a:r>
            <a:endParaRPr lang="en-US" sz="1400" b="1" dirty="0"/>
          </a:p>
        </p:txBody>
      </p:sp>
      <p:sp>
        <p:nvSpPr>
          <p:cNvPr id="12" name="TextBox 11">
            <a:extLst>
              <a:ext uri="{FF2B5EF4-FFF2-40B4-BE49-F238E27FC236}">
                <a16:creationId xmlns:a16="http://schemas.microsoft.com/office/drawing/2014/main" id="{BDF37E51-5C57-4AFC-B1EA-48E54555FE8D}"/>
              </a:ext>
            </a:extLst>
          </p:cNvPr>
          <p:cNvSpPr txBox="1"/>
          <p:nvPr/>
        </p:nvSpPr>
        <p:spPr>
          <a:xfrm>
            <a:off x="5532961" y="6538912"/>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graphicFrame>
        <p:nvGraphicFramePr>
          <p:cNvPr id="8" name="Chart 7">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846068610"/>
              </p:ext>
            </p:extLst>
          </p:nvPr>
        </p:nvGraphicFramePr>
        <p:xfrm>
          <a:off x="6366793" y="2377127"/>
          <a:ext cx="3407443" cy="1979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3736382732"/>
              </p:ext>
            </p:extLst>
          </p:nvPr>
        </p:nvGraphicFramePr>
        <p:xfrm>
          <a:off x="6366793" y="4485760"/>
          <a:ext cx="3407443" cy="1678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311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19">
            <a:extLst>
              <a:ext uri="{FF2B5EF4-FFF2-40B4-BE49-F238E27FC236}">
                <a16:creationId xmlns:a16="http://schemas.microsoft.com/office/drawing/2014/main" id="{C6BD8D95-E2B8-4920-AA63-A05E9B163992}"/>
              </a:ext>
            </a:extLst>
          </p:cNvPr>
          <p:cNvSpPr/>
          <p:nvPr/>
        </p:nvSpPr>
        <p:spPr>
          <a:xfrm>
            <a:off x="9838092" y="2464403"/>
            <a:ext cx="80215" cy="2800306"/>
          </a:xfrm>
          <a:prstGeom prst="rect">
            <a:avLst/>
          </a:prstGeom>
          <a:solidFill>
            <a:srgbClr val="E5BC44"/>
          </a:solidFill>
        </p:spPr>
        <p:txBody>
          <a:bodyPr/>
          <a:lstStyle/>
          <a:p>
            <a:endParaRPr lang="es-PR"/>
          </a:p>
        </p:txBody>
      </p:sp>
      <p:sp>
        <p:nvSpPr>
          <p:cNvPr id="2" name="Title 1">
            <a:extLst>
              <a:ext uri="{FF2B5EF4-FFF2-40B4-BE49-F238E27FC236}">
                <a16:creationId xmlns:a16="http://schemas.microsoft.com/office/drawing/2014/main" id="{568D8A0A-A7F8-4E13-A307-2A6A37A3D9EA}"/>
              </a:ext>
            </a:extLst>
          </p:cNvPr>
          <p:cNvSpPr>
            <a:spLocks noGrp="1"/>
          </p:cNvSpPr>
          <p:nvPr>
            <p:ph type="title"/>
          </p:nvPr>
        </p:nvSpPr>
        <p:spPr/>
        <p:txBody>
          <a:bodyPr/>
          <a:lstStyle/>
          <a:p>
            <a:r>
              <a:rPr lang="en-US" b="1" dirty="0"/>
              <a:t>EDB-Economic Activity Index Composition</a:t>
            </a:r>
          </a:p>
        </p:txBody>
      </p:sp>
      <p:sp>
        <p:nvSpPr>
          <p:cNvPr id="4" name="Date Placeholder 3">
            <a:extLst>
              <a:ext uri="{FF2B5EF4-FFF2-40B4-BE49-F238E27FC236}">
                <a16:creationId xmlns:a16="http://schemas.microsoft.com/office/drawing/2014/main" id="{52AC21C9-D9F0-44E9-BD2B-AD060FB784AD}"/>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129B87F1-73AC-4AFB-BB5D-E7552985E3F9}"/>
              </a:ext>
            </a:extLst>
          </p:cNvPr>
          <p:cNvSpPr>
            <a:spLocks noGrp="1"/>
          </p:cNvSpPr>
          <p:nvPr>
            <p:ph type="sldNum" sz="quarter" idx="12"/>
          </p:nvPr>
        </p:nvSpPr>
        <p:spPr/>
        <p:txBody>
          <a:bodyPr/>
          <a:lstStyle/>
          <a:p>
            <a:fld id="{E014C3AA-19E7-495D-9D23-463A7F191887}" type="slidenum">
              <a:rPr lang="en-US" smtClean="0"/>
              <a:t>6</a:t>
            </a:fld>
            <a:endParaRPr lang="en-US"/>
          </a:p>
        </p:txBody>
      </p:sp>
      <p:sp>
        <p:nvSpPr>
          <p:cNvPr id="6" name="Content Placeholder 2">
            <a:extLst>
              <a:ext uri="{FF2B5EF4-FFF2-40B4-BE49-F238E27FC236}">
                <a16:creationId xmlns:a16="http://schemas.microsoft.com/office/drawing/2014/main" id="{AD2BFD09-D567-404B-BC4C-3DD62FEE1FA5}"/>
              </a:ext>
            </a:extLst>
          </p:cNvPr>
          <p:cNvSpPr txBox="1">
            <a:spLocks/>
          </p:cNvSpPr>
          <p:nvPr/>
        </p:nvSpPr>
        <p:spPr>
          <a:xfrm>
            <a:off x="1047260" y="3426329"/>
            <a:ext cx="1941258" cy="207688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1200"/>
              </a:spcBef>
              <a:buClr>
                <a:schemeClr val="accent4">
                  <a:lumMod val="50000"/>
                </a:schemeClr>
              </a:buClr>
              <a:buFont typeface="Arial" panose="020B0604020202020204" pitchFamily="34" charset="0"/>
              <a:buNone/>
              <a:defRPr/>
            </a:pPr>
            <a:r>
              <a:rPr lang="en-US" sz="1050" b="1" dirty="0">
                <a:latin typeface="Avenir"/>
              </a:rPr>
              <a:t>Total Payroll Employment</a:t>
            </a:r>
            <a:r>
              <a:rPr lang="en-US" sz="1050" dirty="0">
                <a:latin typeface="Avenir"/>
              </a:rPr>
              <a:t> (Establishment Survey/ Thousands of employees). This variable is provided by the Bureau of Labor Statistics of the US Department of Labor and Human Resources (BLS) in a monthly basis. The establishment survey provides employment, hours, and earnings estimates based on payroll records of business establishments in Puerto Rico.</a:t>
            </a:r>
          </a:p>
        </p:txBody>
      </p:sp>
      <p:sp>
        <p:nvSpPr>
          <p:cNvPr id="7" name="AutoShape 2">
            <a:extLst>
              <a:ext uri="{FF2B5EF4-FFF2-40B4-BE49-F238E27FC236}">
                <a16:creationId xmlns:a16="http://schemas.microsoft.com/office/drawing/2014/main" id="{6B4E840F-7E73-4290-8FF6-6B72BDAD1DA9}"/>
              </a:ext>
            </a:extLst>
          </p:cNvPr>
          <p:cNvSpPr/>
          <p:nvPr/>
        </p:nvSpPr>
        <p:spPr>
          <a:xfrm>
            <a:off x="7050099" y="3237452"/>
            <a:ext cx="73400" cy="2579950"/>
          </a:xfrm>
          <a:prstGeom prst="rect">
            <a:avLst/>
          </a:prstGeom>
          <a:solidFill>
            <a:srgbClr val="002C50"/>
          </a:solidFill>
        </p:spPr>
        <p:txBody>
          <a:bodyPr/>
          <a:lstStyle/>
          <a:p>
            <a:endParaRPr lang="es-PR"/>
          </a:p>
        </p:txBody>
      </p:sp>
      <p:sp>
        <p:nvSpPr>
          <p:cNvPr id="10" name="AutoShape 6">
            <a:extLst>
              <a:ext uri="{FF2B5EF4-FFF2-40B4-BE49-F238E27FC236}">
                <a16:creationId xmlns:a16="http://schemas.microsoft.com/office/drawing/2014/main" id="{5E849A25-89D3-45CA-86A8-25158DD0421D}"/>
              </a:ext>
            </a:extLst>
          </p:cNvPr>
          <p:cNvSpPr/>
          <p:nvPr/>
        </p:nvSpPr>
        <p:spPr>
          <a:xfrm>
            <a:off x="870977" y="3124332"/>
            <a:ext cx="80215" cy="2680874"/>
          </a:xfrm>
          <a:prstGeom prst="rect">
            <a:avLst/>
          </a:prstGeom>
          <a:solidFill>
            <a:srgbClr val="002C50"/>
          </a:solidFill>
        </p:spPr>
        <p:txBody>
          <a:bodyPr/>
          <a:lstStyle/>
          <a:p>
            <a:endParaRPr lang="es-PR"/>
          </a:p>
        </p:txBody>
      </p:sp>
      <p:sp>
        <p:nvSpPr>
          <p:cNvPr id="15" name="AutoShape 19">
            <a:extLst>
              <a:ext uri="{FF2B5EF4-FFF2-40B4-BE49-F238E27FC236}">
                <a16:creationId xmlns:a16="http://schemas.microsoft.com/office/drawing/2014/main" id="{07C088B5-B7B0-4C58-94B3-D0A6DD862110}"/>
              </a:ext>
            </a:extLst>
          </p:cNvPr>
          <p:cNvSpPr/>
          <p:nvPr/>
        </p:nvSpPr>
        <p:spPr>
          <a:xfrm>
            <a:off x="3832283" y="2459667"/>
            <a:ext cx="80215" cy="2800306"/>
          </a:xfrm>
          <a:prstGeom prst="rect">
            <a:avLst/>
          </a:prstGeom>
          <a:solidFill>
            <a:srgbClr val="E5BC44"/>
          </a:solidFill>
        </p:spPr>
        <p:txBody>
          <a:bodyPr/>
          <a:lstStyle/>
          <a:p>
            <a:endParaRPr lang="es-PR"/>
          </a:p>
        </p:txBody>
      </p:sp>
      <p:sp>
        <p:nvSpPr>
          <p:cNvPr id="35" name="TextBox 34">
            <a:extLst>
              <a:ext uri="{FF2B5EF4-FFF2-40B4-BE49-F238E27FC236}">
                <a16:creationId xmlns:a16="http://schemas.microsoft.com/office/drawing/2014/main" id="{4FBCC71F-46E4-4406-A589-99AB7FAFA5D4}"/>
              </a:ext>
            </a:extLst>
          </p:cNvPr>
          <p:cNvSpPr txBox="1"/>
          <p:nvPr/>
        </p:nvSpPr>
        <p:spPr>
          <a:xfrm>
            <a:off x="777275" y="1618170"/>
            <a:ext cx="3978846" cy="646331"/>
          </a:xfrm>
          <a:prstGeom prst="rect">
            <a:avLst/>
          </a:prstGeom>
          <a:noFill/>
        </p:spPr>
        <p:txBody>
          <a:bodyPr wrap="none" rtlCol="0">
            <a:spAutoFit/>
          </a:bodyPr>
          <a:lstStyle/>
          <a:p>
            <a:r>
              <a:rPr lang="en-US" b="1" dirty="0">
                <a:latin typeface="Avenir"/>
              </a:rPr>
              <a:t>The EDB-EAI is made up of 4 indicators: </a:t>
            </a:r>
          </a:p>
          <a:p>
            <a:endParaRPr lang="en-US" dirty="0"/>
          </a:p>
        </p:txBody>
      </p:sp>
      <p:sp>
        <p:nvSpPr>
          <p:cNvPr id="36" name="Content Placeholder 2">
            <a:extLst>
              <a:ext uri="{FF2B5EF4-FFF2-40B4-BE49-F238E27FC236}">
                <a16:creationId xmlns:a16="http://schemas.microsoft.com/office/drawing/2014/main" id="{997ABF8A-4C5A-4436-930A-8444DCACF7E9}"/>
              </a:ext>
            </a:extLst>
          </p:cNvPr>
          <p:cNvSpPr txBox="1">
            <a:spLocks/>
          </p:cNvSpPr>
          <p:nvPr/>
        </p:nvSpPr>
        <p:spPr>
          <a:xfrm>
            <a:off x="4024418" y="2846053"/>
            <a:ext cx="1951422" cy="2027535"/>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1200"/>
              </a:spcBef>
              <a:buClr>
                <a:schemeClr val="accent4">
                  <a:lumMod val="50000"/>
                </a:schemeClr>
              </a:buClr>
              <a:buNone/>
              <a:defRPr/>
            </a:pPr>
            <a:r>
              <a:rPr lang="en-US" sz="1200" b="1" dirty="0">
                <a:latin typeface="Avenir"/>
              </a:rPr>
              <a:t>Total Electric Power Generation</a:t>
            </a:r>
            <a:r>
              <a:rPr lang="en-US" sz="1200" dirty="0">
                <a:latin typeface="Avenir"/>
              </a:rPr>
              <a:t> (Millions of kWh). This variable is provided by the LUMA Energy in a monthly basis. </a:t>
            </a:r>
            <a:r>
              <a:rPr lang="en-US" sz="1200" dirty="0">
                <a:latin typeface="Avenir"/>
                <a:cs typeface="Arial" charset="0"/>
              </a:rPr>
              <a:t>This indicator includes the electric power generation produced by petroleum, natural gas, coal and renewable energy sources. The renewable energy is supplied by utility-scale solar photovoltaic generating capacity, two wind farms and landfill gas sources.</a:t>
            </a:r>
            <a:endParaRPr lang="en-US" sz="1200" dirty="0">
              <a:latin typeface="Avenir"/>
            </a:endParaRPr>
          </a:p>
        </p:txBody>
      </p:sp>
      <p:sp>
        <p:nvSpPr>
          <p:cNvPr id="37" name="Content Placeholder 2">
            <a:extLst>
              <a:ext uri="{FF2B5EF4-FFF2-40B4-BE49-F238E27FC236}">
                <a16:creationId xmlns:a16="http://schemas.microsoft.com/office/drawing/2014/main" id="{E0878630-8ABB-44A5-9B0B-175FC81C85A0}"/>
              </a:ext>
            </a:extLst>
          </p:cNvPr>
          <p:cNvSpPr txBox="1">
            <a:spLocks/>
          </p:cNvSpPr>
          <p:nvPr/>
        </p:nvSpPr>
        <p:spPr>
          <a:xfrm>
            <a:off x="7285132" y="3695584"/>
            <a:ext cx="1918350" cy="1663687"/>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1200"/>
              </a:spcBef>
              <a:buClr>
                <a:schemeClr val="accent4">
                  <a:lumMod val="50000"/>
                </a:schemeClr>
              </a:buClr>
              <a:buNone/>
              <a:defRPr/>
            </a:pPr>
            <a:r>
              <a:rPr lang="en-US" sz="1200" b="1" dirty="0">
                <a:latin typeface="Avenir"/>
              </a:rPr>
              <a:t>Cement Sales</a:t>
            </a:r>
            <a:r>
              <a:rPr lang="en-US" sz="1200" dirty="0">
                <a:latin typeface="Avenir"/>
              </a:rPr>
              <a:t> (Millions of 94lb. bags). This variable is provided by CEMEX Puerto Rico &amp; Argos Puerto Rico LLC in a monthly basis. The data is compiled and converted to a standardized measure per unit by the EDB.</a:t>
            </a:r>
          </a:p>
        </p:txBody>
      </p:sp>
      <p:sp>
        <p:nvSpPr>
          <p:cNvPr id="38" name="Content Placeholder 2">
            <a:extLst>
              <a:ext uri="{FF2B5EF4-FFF2-40B4-BE49-F238E27FC236}">
                <a16:creationId xmlns:a16="http://schemas.microsoft.com/office/drawing/2014/main" id="{BC23DC85-7141-4003-92C5-5CF9C4BF8533}"/>
              </a:ext>
            </a:extLst>
          </p:cNvPr>
          <p:cNvSpPr txBox="1">
            <a:spLocks/>
          </p:cNvSpPr>
          <p:nvPr/>
        </p:nvSpPr>
        <p:spPr>
          <a:xfrm>
            <a:off x="10061933" y="3093401"/>
            <a:ext cx="1756920" cy="154231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1200"/>
              </a:spcBef>
              <a:buClr>
                <a:schemeClr val="accent4">
                  <a:lumMod val="50000"/>
                </a:schemeClr>
              </a:buClr>
              <a:buNone/>
              <a:defRPr/>
            </a:pPr>
            <a:r>
              <a:rPr lang="en-US" sz="1200" b="1" dirty="0">
                <a:latin typeface="Avenir"/>
              </a:rPr>
              <a:t>Gasoline Consumption</a:t>
            </a:r>
            <a:r>
              <a:rPr lang="en-US" sz="1200" dirty="0">
                <a:latin typeface="Avenir"/>
              </a:rPr>
              <a:t> (Millions of gallons). This variable is provided by Puerto Rico Department of Treasury in a monthly basis. The EDB adjusts the series with a 3-month moving average.</a:t>
            </a:r>
          </a:p>
        </p:txBody>
      </p:sp>
      <p:sp>
        <p:nvSpPr>
          <p:cNvPr id="40" name="TextBox 7">
            <a:extLst>
              <a:ext uri="{FF2B5EF4-FFF2-40B4-BE49-F238E27FC236}">
                <a16:creationId xmlns:a16="http://schemas.microsoft.com/office/drawing/2014/main" id="{AE1CC883-5332-4659-A55E-4E74704EBCBF}"/>
              </a:ext>
            </a:extLst>
          </p:cNvPr>
          <p:cNvSpPr txBox="1"/>
          <p:nvPr/>
        </p:nvSpPr>
        <p:spPr>
          <a:xfrm>
            <a:off x="-816976" y="4518526"/>
            <a:ext cx="2676631" cy="511810"/>
          </a:xfrm>
          <a:prstGeom prst="rect">
            <a:avLst/>
          </a:prstGeom>
        </p:spPr>
        <p:txBody>
          <a:bodyPr lIns="0" tIns="0" rIns="0" bIns="0" rtlCol="0" anchor="t">
            <a:spAutoFit/>
          </a:bodyPr>
          <a:lstStyle/>
          <a:p>
            <a:pPr algn="ctr">
              <a:lnSpc>
                <a:spcPts val="4160"/>
              </a:lnSpc>
            </a:pPr>
            <a:r>
              <a:rPr lang="en-US" sz="3200" spc="160" dirty="0">
                <a:solidFill>
                  <a:srgbClr val="002C50"/>
                </a:solidFill>
                <a:latin typeface="Aileron Regular"/>
              </a:rPr>
              <a:t>1</a:t>
            </a:r>
          </a:p>
        </p:txBody>
      </p:sp>
      <p:sp>
        <p:nvSpPr>
          <p:cNvPr id="41" name="TextBox 8">
            <a:extLst>
              <a:ext uri="{FF2B5EF4-FFF2-40B4-BE49-F238E27FC236}">
                <a16:creationId xmlns:a16="http://schemas.microsoft.com/office/drawing/2014/main" id="{B6772093-F38F-4AF0-8F1E-0038E5B4B65B}"/>
              </a:ext>
            </a:extLst>
          </p:cNvPr>
          <p:cNvSpPr txBox="1"/>
          <p:nvPr/>
        </p:nvSpPr>
        <p:spPr>
          <a:xfrm>
            <a:off x="2079490" y="2711110"/>
            <a:ext cx="2676631" cy="511810"/>
          </a:xfrm>
          <a:prstGeom prst="rect">
            <a:avLst/>
          </a:prstGeom>
        </p:spPr>
        <p:txBody>
          <a:bodyPr lIns="0" tIns="0" rIns="0" bIns="0" rtlCol="0" anchor="t">
            <a:spAutoFit/>
          </a:bodyPr>
          <a:lstStyle/>
          <a:p>
            <a:pPr algn="ctr">
              <a:lnSpc>
                <a:spcPts val="4160"/>
              </a:lnSpc>
            </a:pPr>
            <a:r>
              <a:rPr lang="en-US" sz="3200" spc="160" dirty="0">
                <a:solidFill>
                  <a:srgbClr val="002C50"/>
                </a:solidFill>
                <a:latin typeface="Aileron Regular"/>
              </a:rPr>
              <a:t>2</a:t>
            </a:r>
          </a:p>
        </p:txBody>
      </p:sp>
      <p:sp>
        <p:nvSpPr>
          <p:cNvPr id="42" name="TextBox 9">
            <a:extLst>
              <a:ext uri="{FF2B5EF4-FFF2-40B4-BE49-F238E27FC236}">
                <a16:creationId xmlns:a16="http://schemas.microsoft.com/office/drawing/2014/main" id="{5E607BF6-557E-4956-94A5-6F7FAC1FCAD1}"/>
              </a:ext>
            </a:extLst>
          </p:cNvPr>
          <p:cNvSpPr txBox="1"/>
          <p:nvPr/>
        </p:nvSpPr>
        <p:spPr>
          <a:xfrm>
            <a:off x="5319410" y="3967382"/>
            <a:ext cx="2676631" cy="511810"/>
          </a:xfrm>
          <a:prstGeom prst="rect">
            <a:avLst/>
          </a:prstGeom>
        </p:spPr>
        <p:txBody>
          <a:bodyPr lIns="0" tIns="0" rIns="0" bIns="0" rtlCol="0" anchor="t">
            <a:spAutoFit/>
          </a:bodyPr>
          <a:lstStyle/>
          <a:p>
            <a:pPr algn="ctr">
              <a:lnSpc>
                <a:spcPts val="4160"/>
              </a:lnSpc>
            </a:pPr>
            <a:r>
              <a:rPr lang="en-US" sz="3200" spc="160" dirty="0">
                <a:solidFill>
                  <a:srgbClr val="002C50"/>
                </a:solidFill>
                <a:latin typeface="Aileron Regular"/>
              </a:rPr>
              <a:t>3</a:t>
            </a:r>
          </a:p>
        </p:txBody>
      </p:sp>
      <p:sp>
        <p:nvSpPr>
          <p:cNvPr id="43" name="TextBox 10">
            <a:extLst>
              <a:ext uri="{FF2B5EF4-FFF2-40B4-BE49-F238E27FC236}">
                <a16:creationId xmlns:a16="http://schemas.microsoft.com/office/drawing/2014/main" id="{02D2C663-2AB7-47F6-95D0-C4FAF9B3A2E9}"/>
              </a:ext>
            </a:extLst>
          </p:cNvPr>
          <p:cNvSpPr txBox="1"/>
          <p:nvPr/>
        </p:nvSpPr>
        <p:spPr>
          <a:xfrm>
            <a:off x="8172882" y="2696266"/>
            <a:ext cx="2676631" cy="511810"/>
          </a:xfrm>
          <a:prstGeom prst="rect">
            <a:avLst/>
          </a:prstGeom>
        </p:spPr>
        <p:txBody>
          <a:bodyPr lIns="0" tIns="0" rIns="0" bIns="0" rtlCol="0" anchor="t">
            <a:spAutoFit/>
          </a:bodyPr>
          <a:lstStyle/>
          <a:p>
            <a:pPr algn="ctr">
              <a:lnSpc>
                <a:spcPts val="4160"/>
              </a:lnSpc>
            </a:pPr>
            <a:r>
              <a:rPr lang="en-US" sz="3200" spc="160" dirty="0">
                <a:solidFill>
                  <a:srgbClr val="002C50"/>
                </a:solidFill>
                <a:latin typeface="Aileron Regular"/>
              </a:rPr>
              <a:t>4</a:t>
            </a:r>
          </a:p>
        </p:txBody>
      </p:sp>
      <p:sp>
        <p:nvSpPr>
          <p:cNvPr id="44" name="TextBox 43">
            <a:extLst>
              <a:ext uri="{FF2B5EF4-FFF2-40B4-BE49-F238E27FC236}">
                <a16:creationId xmlns:a16="http://schemas.microsoft.com/office/drawing/2014/main" id="{A3229F72-DB6A-4D51-A150-903E124EB553}"/>
              </a:ext>
            </a:extLst>
          </p:cNvPr>
          <p:cNvSpPr txBox="1"/>
          <p:nvPr/>
        </p:nvSpPr>
        <p:spPr>
          <a:xfrm>
            <a:off x="5531648" y="6486725"/>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60394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8732A1-774C-4FD9-9B1B-028E80BE8109}"/>
              </a:ext>
            </a:extLst>
          </p:cNvPr>
          <p:cNvSpPr>
            <a:spLocks noGrp="1"/>
          </p:cNvSpPr>
          <p:nvPr>
            <p:ph type="title"/>
          </p:nvPr>
        </p:nvSpPr>
        <p:spPr/>
        <p:txBody>
          <a:bodyPr/>
          <a:lstStyle/>
          <a:p>
            <a:r>
              <a:rPr lang="en-US" b="1" dirty="0"/>
              <a:t>Interpretation of the EDB-EAI</a:t>
            </a:r>
          </a:p>
        </p:txBody>
      </p:sp>
      <p:sp>
        <p:nvSpPr>
          <p:cNvPr id="4" name="Date Placeholder 3">
            <a:extLst>
              <a:ext uri="{FF2B5EF4-FFF2-40B4-BE49-F238E27FC236}">
                <a16:creationId xmlns:a16="http://schemas.microsoft.com/office/drawing/2014/main" id="{380B5CF3-1795-4A45-8C02-A74C216C4607}"/>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0C3B638F-9595-4ED7-8529-63D2F312D331}"/>
              </a:ext>
            </a:extLst>
          </p:cNvPr>
          <p:cNvSpPr>
            <a:spLocks noGrp="1"/>
          </p:cNvSpPr>
          <p:nvPr>
            <p:ph type="sldNum" sz="quarter" idx="12"/>
          </p:nvPr>
        </p:nvSpPr>
        <p:spPr/>
        <p:txBody>
          <a:bodyPr/>
          <a:lstStyle/>
          <a:p>
            <a:fld id="{E014C3AA-19E7-495D-9D23-463A7F191887}" type="slidenum">
              <a:rPr lang="en-US" smtClean="0"/>
              <a:t>7</a:t>
            </a:fld>
            <a:endParaRPr lang="en-US"/>
          </a:p>
        </p:txBody>
      </p:sp>
      <p:sp>
        <p:nvSpPr>
          <p:cNvPr id="7" name="TextBox 6">
            <a:extLst>
              <a:ext uri="{FF2B5EF4-FFF2-40B4-BE49-F238E27FC236}">
                <a16:creationId xmlns:a16="http://schemas.microsoft.com/office/drawing/2014/main" id="{C4E57784-E08B-41A8-AED2-86B9E48E0AC5}"/>
              </a:ext>
            </a:extLst>
          </p:cNvPr>
          <p:cNvSpPr txBox="1"/>
          <p:nvPr/>
        </p:nvSpPr>
        <p:spPr>
          <a:xfrm>
            <a:off x="1219448" y="2493061"/>
            <a:ext cx="3474792" cy="2769989"/>
          </a:xfrm>
          <a:prstGeom prst="rect">
            <a:avLst/>
          </a:prstGeom>
          <a:solidFill>
            <a:srgbClr val="002C50"/>
          </a:solidFill>
          <a:effectLst>
            <a:softEdge rad="50800"/>
          </a:effectLst>
        </p:spPr>
        <p:txBody>
          <a:bodyPr wrap="square" lIns="274320" tIns="274320" rIns="274320" bIns="274320" rtlCol="0" anchor="ctr">
            <a:spAutoFit/>
          </a:bodyPr>
          <a:lstStyle/>
          <a:p>
            <a:pPr algn="just"/>
            <a:r>
              <a:rPr lang="en-US" sz="1600" dirty="0">
                <a:solidFill>
                  <a:schemeClr val="bg1"/>
                </a:solidFill>
                <a:latin typeface="Avenir"/>
              </a:rPr>
              <a:t>The EDB-EAI is an indicator of general economic activity, </a:t>
            </a:r>
            <a:r>
              <a:rPr lang="en-US" sz="1600" b="1" dirty="0">
                <a:solidFill>
                  <a:srgbClr val="C00000"/>
                </a:solidFill>
                <a:latin typeface="Avenir"/>
              </a:rPr>
              <a:t>not</a:t>
            </a:r>
            <a:r>
              <a:rPr lang="en-US" sz="1600" b="1" dirty="0">
                <a:solidFill>
                  <a:srgbClr val="0070C0"/>
                </a:solidFill>
                <a:latin typeface="Avenir"/>
              </a:rPr>
              <a:t> </a:t>
            </a:r>
            <a:r>
              <a:rPr lang="en-US" sz="1600" dirty="0">
                <a:solidFill>
                  <a:schemeClr val="bg1"/>
                </a:solidFill>
                <a:latin typeface="Avenir"/>
              </a:rPr>
              <a:t>a direct measurement of Puerto Rico’s real GNP.  The annual growth rate of the EAI </a:t>
            </a:r>
            <a:r>
              <a:rPr lang="en-US" sz="1600" b="1" dirty="0">
                <a:solidFill>
                  <a:srgbClr val="C00000"/>
                </a:solidFill>
                <a:latin typeface="Avenir"/>
              </a:rPr>
              <a:t>is not </a:t>
            </a:r>
            <a:r>
              <a:rPr lang="en-US" sz="1600" dirty="0">
                <a:solidFill>
                  <a:schemeClr val="bg1"/>
                </a:solidFill>
                <a:latin typeface="Avenir"/>
              </a:rPr>
              <a:t>the same as the annual growth rate of the Island’s real GNP.  The EAI </a:t>
            </a:r>
            <a:r>
              <a:rPr lang="en-US" sz="1600" b="1" dirty="0">
                <a:solidFill>
                  <a:srgbClr val="C00000"/>
                </a:solidFill>
                <a:latin typeface="Avenir"/>
              </a:rPr>
              <a:t>does not </a:t>
            </a:r>
            <a:r>
              <a:rPr lang="en-US" sz="1600" dirty="0">
                <a:solidFill>
                  <a:schemeClr val="bg1"/>
                </a:solidFill>
                <a:latin typeface="Avenir"/>
              </a:rPr>
              <a:t>include all the economic sectors that comprise the GNP.</a:t>
            </a:r>
            <a:endParaRPr lang="en-US" sz="1600" dirty="0">
              <a:latin typeface="Avenir"/>
            </a:endParaRPr>
          </a:p>
        </p:txBody>
      </p:sp>
      <p:sp>
        <p:nvSpPr>
          <p:cNvPr id="8" name="TextBox 7">
            <a:extLst>
              <a:ext uri="{FF2B5EF4-FFF2-40B4-BE49-F238E27FC236}">
                <a16:creationId xmlns:a16="http://schemas.microsoft.com/office/drawing/2014/main" id="{22E64972-9536-4A96-A90B-D1360F12CC7A}"/>
              </a:ext>
            </a:extLst>
          </p:cNvPr>
          <p:cNvSpPr txBox="1"/>
          <p:nvPr/>
        </p:nvSpPr>
        <p:spPr>
          <a:xfrm>
            <a:off x="5936510" y="2165652"/>
            <a:ext cx="5121349" cy="3431709"/>
          </a:xfrm>
          <a:prstGeom prst="rect">
            <a:avLst/>
          </a:prstGeom>
          <a:noFill/>
          <a:effectLst>
            <a:softEdge rad="25400"/>
          </a:effectLst>
        </p:spPr>
        <p:txBody>
          <a:bodyPr wrap="square" lIns="274320" tIns="274320" rIns="274320" bIns="274320" numCol="1" rtlCol="0">
            <a:spAutoFit/>
          </a:bodyPr>
          <a:lstStyle/>
          <a:p>
            <a:pPr algn="just"/>
            <a:r>
              <a:rPr lang="en-US" sz="1100" dirty="0">
                <a:latin typeface="Avenir"/>
                <a:cs typeface="Arial" charset="0"/>
              </a:rPr>
              <a:t>When annualized, the </a:t>
            </a:r>
            <a:r>
              <a:rPr lang="en-US" sz="1100" b="1" dirty="0">
                <a:latin typeface="Avenir"/>
                <a:cs typeface="Arial" charset="0"/>
              </a:rPr>
              <a:t>level</a:t>
            </a:r>
            <a:r>
              <a:rPr lang="en-US" sz="1100" dirty="0">
                <a:latin typeface="Avenir"/>
                <a:cs typeface="Arial" charset="0"/>
              </a:rPr>
              <a:t> of the </a:t>
            </a:r>
            <a:r>
              <a:rPr lang="en-US" sz="1100" b="1" dirty="0">
                <a:latin typeface="Avenir"/>
                <a:cs typeface="Arial" charset="0"/>
              </a:rPr>
              <a:t>EAI</a:t>
            </a:r>
            <a:r>
              <a:rPr lang="en-US" sz="1100" dirty="0">
                <a:latin typeface="Avenir"/>
                <a:cs typeface="Arial" charset="0"/>
              </a:rPr>
              <a:t> is highly correlated with the </a:t>
            </a:r>
            <a:r>
              <a:rPr lang="en-US" sz="1100" b="1" dirty="0">
                <a:latin typeface="Avenir"/>
                <a:cs typeface="Arial" charset="0"/>
              </a:rPr>
              <a:t>level</a:t>
            </a:r>
            <a:r>
              <a:rPr lang="en-US" sz="1100" dirty="0">
                <a:latin typeface="Avenir"/>
                <a:cs typeface="Arial" charset="0"/>
              </a:rPr>
              <a:t> of the </a:t>
            </a:r>
            <a:r>
              <a:rPr lang="en-US" sz="1100" b="1" dirty="0">
                <a:latin typeface="Avenir"/>
                <a:cs typeface="Arial" charset="0"/>
              </a:rPr>
              <a:t>real GNP </a:t>
            </a:r>
            <a:r>
              <a:rPr lang="en-US" sz="1100" dirty="0">
                <a:latin typeface="Avenir"/>
                <a:cs typeface="Arial" charset="0"/>
              </a:rPr>
              <a:t>(with a Pearson correlation coefficient of 0.9662; i.e., 97% for FY1981-FY2024). </a:t>
            </a:r>
          </a:p>
          <a:p>
            <a:pPr algn="just"/>
            <a:r>
              <a:rPr lang="en-US" sz="1100" dirty="0">
                <a:latin typeface="Avenir"/>
                <a:cs typeface="Arial" charset="0"/>
              </a:rPr>
              <a:t>				</a:t>
            </a:r>
          </a:p>
          <a:p>
            <a:pPr algn="just"/>
            <a:r>
              <a:rPr lang="en-US" sz="1100" dirty="0">
                <a:latin typeface="Avenir"/>
                <a:cs typeface="Arial" charset="0"/>
              </a:rPr>
              <a:t>The annual </a:t>
            </a:r>
            <a:r>
              <a:rPr lang="en-US" sz="1100" b="1" dirty="0">
                <a:latin typeface="Avenir"/>
                <a:cs typeface="Arial" charset="0"/>
              </a:rPr>
              <a:t>growth rates</a:t>
            </a:r>
            <a:r>
              <a:rPr lang="en-US" sz="1100" dirty="0">
                <a:latin typeface="Avenir"/>
                <a:cs typeface="Arial" charset="0"/>
              </a:rPr>
              <a:t> of both variables are also highly correlated (with a Pearson correlation coefficient of 0.9306; i.e., 93% for FY1982-FY2024).</a:t>
            </a:r>
          </a:p>
          <a:p>
            <a:pPr algn="just"/>
            <a:r>
              <a:rPr lang="en-US" sz="1100" dirty="0">
                <a:latin typeface="Avenir"/>
                <a:cs typeface="Arial" charset="0"/>
              </a:rPr>
              <a:t>	</a:t>
            </a:r>
          </a:p>
          <a:p>
            <a:pPr algn="just"/>
            <a:r>
              <a:rPr lang="en-US" sz="1100" dirty="0">
                <a:latin typeface="Avenir"/>
                <a:cs typeface="Arial" charset="0"/>
              </a:rPr>
              <a:t>Nevertheless, the annual growth rate of the EAI </a:t>
            </a:r>
            <a:r>
              <a:rPr lang="en-US" sz="1100" b="1" dirty="0">
                <a:latin typeface="Avenir"/>
                <a:cs typeface="Arial" charset="0"/>
              </a:rPr>
              <a:t>IS NOT</a:t>
            </a:r>
            <a:r>
              <a:rPr lang="en-US" sz="1100" dirty="0">
                <a:latin typeface="Avenir"/>
                <a:cs typeface="Arial" charset="0"/>
              </a:rPr>
              <a:t> the same as the annual growth rate of the real GNP, since being highly correlated does not mean being identical. </a:t>
            </a:r>
          </a:p>
          <a:p>
            <a:pPr algn="just"/>
            <a:r>
              <a:rPr lang="en-US" sz="1100" dirty="0">
                <a:latin typeface="Avenir"/>
                <a:cs typeface="Arial" charset="0"/>
              </a:rPr>
              <a:t>	</a:t>
            </a:r>
          </a:p>
          <a:p>
            <a:pPr algn="just" defTabSz="966788"/>
            <a:r>
              <a:rPr lang="en-US" sz="1100" dirty="0">
                <a:latin typeface="Avenir"/>
                <a:cs typeface="Arial" charset="0"/>
              </a:rPr>
              <a:t>To calculate an approximate of the real GNP trend from the EAI annual growth, the EDB estimates a linear regression model relating both variables.</a:t>
            </a:r>
          </a:p>
          <a:p>
            <a:pPr algn="just" defTabSz="966788"/>
            <a:r>
              <a:rPr lang="en-US" sz="1100" dirty="0">
                <a:latin typeface="Avenir"/>
                <a:cs typeface="Arial" charset="0"/>
              </a:rPr>
              <a:t>	</a:t>
            </a:r>
          </a:p>
          <a:p>
            <a:pPr algn="just" defTabSz="966788"/>
            <a:r>
              <a:rPr lang="en-US" sz="1100" dirty="0">
                <a:latin typeface="Avenir"/>
                <a:cs typeface="Arial" charset="0"/>
              </a:rPr>
              <a:t>Plugging-in the EAI annual growth rates into the resulting equation produces real GNP annual growth rate estimates relatively comparable to the real GNP annual growth figures published by the Puerto Rico Planning Board.</a:t>
            </a:r>
            <a:endParaRPr lang="en-US" sz="1100" dirty="0">
              <a:latin typeface="Avenir"/>
            </a:endParaRPr>
          </a:p>
        </p:txBody>
      </p:sp>
      <p:sp>
        <p:nvSpPr>
          <p:cNvPr id="9" name="TextBox 8">
            <a:extLst>
              <a:ext uri="{FF2B5EF4-FFF2-40B4-BE49-F238E27FC236}">
                <a16:creationId xmlns:a16="http://schemas.microsoft.com/office/drawing/2014/main" id="{3ECC064C-E298-478F-9BE0-420C2DAB1D7F}"/>
              </a:ext>
            </a:extLst>
          </p:cNvPr>
          <p:cNvSpPr txBox="1"/>
          <p:nvPr/>
        </p:nvSpPr>
        <p:spPr>
          <a:xfrm>
            <a:off x="5532961" y="6444476"/>
            <a:ext cx="1126077" cy="276999"/>
          </a:xfrm>
          <a:prstGeom prst="rect">
            <a:avLst/>
          </a:prstGeom>
          <a:noFill/>
        </p:spPr>
        <p:txBody>
          <a:bodyPr wrap="none" rtlCol="0">
            <a:spAutoFit/>
          </a:bodyPr>
          <a:lstStyle/>
          <a:p>
            <a:r>
              <a:rPr lang="en-US" sz="1200" dirty="0">
                <a:hlinkClick r:id="rId2" action="ppaction://hlinksldjump"/>
              </a:rPr>
              <a:t>Go to Contents</a:t>
            </a:r>
            <a:endParaRPr lang="en-US" sz="1200" dirty="0"/>
          </a:p>
        </p:txBody>
      </p:sp>
    </p:spTree>
    <p:extLst>
      <p:ext uri="{BB962C8B-B14F-4D97-AF65-F5344CB8AC3E}">
        <p14:creationId xmlns:p14="http://schemas.microsoft.com/office/powerpoint/2010/main" val="150899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CDB4-26EA-4C31-ABCF-C3C126EE7031}"/>
              </a:ext>
            </a:extLst>
          </p:cNvPr>
          <p:cNvSpPr>
            <a:spLocks noGrp="1"/>
          </p:cNvSpPr>
          <p:nvPr>
            <p:ph type="title"/>
          </p:nvPr>
        </p:nvSpPr>
        <p:spPr/>
        <p:txBody>
          <a:bodyPr/>
          <a:lstStyle/>
          <a:p>
            <a:r>
              <a:rPr lang="en-US" b="1" dirty="0"/>
              <a:t>Interpretation of the EDB-EAI</a:t>
            </a:r>
          </a:p>
        </p:txBody>
      </p:sp>
      <p:graphicFrame>
        <p:nvGraphicFramePr>
          <p:cNvPr id="8" name="Content Placeholder 7">
            <a:extLst>
              <a:ext uri="{FF2B5EF4-FFF2-40B4-BE49-F238E27FC236}">
                <a16:creationId xmlns:a16="http://schemas.microsoft.com/office/drawing/2014/main" id="{37E2BBCB-A6B5-4A33-BEDE-68EE4467E389}"/>
              </a:ext>
            </a:extLst>
          </p:cNvPr>
          <p:cNvGraphicFramePr>
            <a:graphicFrameLocks noGrp="1"/>
          </p:cNvGraphicFramePr>
          <p:nvPr>
            <p:ph idx="1"/>
            <p:extLst>
              <p:ext uri="{D42A27DB-BD31-4B8C-83A1-F6EECF244321}">
                <p14:modId xmlns:p14="http://schemas.microsoft.com/office/powerpoint/2010/main" val="7365706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6F25EDA0-4036-48B9-9077-0063233DC4F4}"/>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32D30DAD-2D4A-47DF-B800-2AE33444A507}"/>
              </a:ext>
            </a:extLst>
          </p:cNvPr>
          <p:cNvSpPr>
            <a:spLocks noGrp="1"/>
          </p:cNvSpPr>
          <p:nvPr>
            <p:ph type="sldNum" sz="quarter" idx="12"/>
          </p:nvPr>
        </p:nvSpPr>
        <p:spPr/>
        <p:txBody>
          <a:bodyPr/>
          <a:lstStyle/>
          <a:p>
            <a:fld id="{E014C3AA-19E7-495D-9D23-463A7F191887}" type="slidenum">
              <a:rPr lang="en-US" smtClean="0"/>
              <a:t>8</a:t>
            </a:fld>
            <a:endParaRPr lang="en-US"/>
          </a:p>
        </p:txBody>
      </p:sp>
      <p:sp>
        <p:nvSpPr>
          <p:cNvPr id="9" name="TextBox 8">
            <a:extLst>
              <a:ext uri="{FF2B5EF4-FFF2-40B4-BE49-F238E27FC236}">
                <a16:creationId xmlns:a16="http://schemas.microsoft.com/office/drawing/2014/main" id="{EAED03BD-5A52-4098-B453-763ACF4ED060}"/>
              </a:ext>
            </a:extLst>
          </p:cNvPr>
          <p:cNvSpPr txBox="1"/>
          <p:nvPr/>
        </p:nvSpPr>
        <p:spPr>
          <a:xfrm>
            <a:off x="1823373" y="6167477"/>
            <a:ext cx="7549686" cy="400110"/>
          </a:xfrm>
          <a:prstGeom prst="rect">
            <a:avLst/>
          </a:prstGeom>
          <a:noFill/>
        </p:spPr>
        <p:txBody>
          <a:bodyPr wrap="square" rtlCol="0">
            <a:spAutoFit/>
          </a:bodyPr>
          <a:lstStyle/>
          <a:p>
            <a:pPr marL="463550" indent="-463550" defTabSz="463550"/>
            <a:r>
              <a:rPr lang="en-US" sz="1000" dirty="0">
                <a:solidFill>
                  <a:schemeClr val="tx1">
                    <a:lumMod val="65000"/>
                    <a:lumOff val="35000"/>
                  </a:schemeClr>
                </a:solidFill>
                <a:latin typeface="Avenir"/>
              </a:rPr>
              <a:t>*</a:t>
            </a:r>
            <a:r>
              <a:rPr lang="en-US" sz="1000" dirty="0">
                <a:solidFill>
                  <a:prstClr val="black"/>
                </a:solidFill>
                <a:latin typeface="Avenir"/>
              </a:rPr>
              <a:t>	</a:t>
            </a:r>
            <a:r>
              <a:rPr lang="en-US" sz="1000" dirty="0">
                <a:latin typeface="Avenir"/>
              </a:rPr>
              <a:t>The EDB-EAI is an indicator of general economic activity, </a:t>
            </a:r>
            <a:r>
              <a:rPr lang="en-US" sz="1000" b="1" dirty="0">
                <a:latin typeface="Avenir"/>
              </a:rPr>
              <a:t>not </a:t>
            </a:r>
            <a:r>
              <a:rPr lang="en-US" sz="1000" dirty="0">
                <a:latin typeface="Avenir"/>
              </a:rPr>
              <a:t>a direct measurement of real GNP.  The annual growth rate of the EAI </a:t>
            </a:r>
            <a:r>
              <a:rPr lang="en-US" sz="1000" b="1" dirty="0">
                <a:latin typeface="Avenir"/>
              </a:rPr>
              <a:t>is not </a:t>
            </a:r>
            <a:r>
              <a:rPr lang="en-US" sz="1000" dirty="0">
                <a:latin typeface="Avenir"/>
              </a:rPr>
              <a:t>the same as the annual growth rate of the real GNP. The EAI </a:t>
            </a:r>
            <a:r>
              <a:rPr lang="en-US" sz="1000" b="1" dirty="0">
                <a:latin typeface="Avenir"/>
              </a:rPr>
              <a:t>does not include </a:t>
            </a:r>
            <a:r>
              <a:rPr lang="en-US" sz="1000" dirty="0">
                <a:latin typeface="Avenir"/>
              </a:rPr>
              <a:t>all the economic sectors that comprise the GNP.</a:t>
            </a:r>
          </a:p>
        </p:txBody>
      </p:sp>
      <p:sp>
        <p:nvSpPr>
          <p:cNvPr id="10" name="TextBox 9">
            <a:extLst>
              <a:ext uri="{FF2B5EF4-FFF2-40B4-BE49-F238E27FC236}">
                <a16:creationId xmlns:a16="http://schemas.microsoft.com/office/drawing/2014/main" id="{FC5B04DB-1F57-4E5E-A59C-B217CDB290D5}"/>
              </a:ext>
            </a:extLst>
          </p:cNvPr>
          <p:cNvSpPr txBox="1"/>
          <p:nvPr/>
        </p:nvSpPr>
        <p:spPr>
          <a:xfrm>
            <a:off x="1978589" y="1458933"/>
            <a:ext cx="8234821" cy="553998"/>
          </a:xfrm>
          <a:prstGeom prst="rect">
            <a:avLst/>
          </a:prstGeom>
          <a:solidFill>
            <a:srgbClr val="8ACFF3"/>
          </a:solidFill>
          <a:effectLst>
            <a:softEdge rad="25400"/>
          </a:effectLst>
        </p:spPr>
        <p:txBody>
          <a:bodyPr wrap="square" rtlCol="0">
            <a:spAutoFit/>
          </a:bodyPr>
          <a:lstStyle/>
          <a:p>
            <a:pPr algn="ctr">
              <a:defRPr/>
            </a:pPr>
            <a:r>
              <a:rPr lang="en-US" sz="1500" dirty="0">
                <a:latin typeface="Avenir"/>
              </a:rPr>
              <a:t>The graph compares actual real GNP growth rates with estimated real GNP growth rates based on the EDB-EAI.</a:t>
            </a:r>
          </a:p>
        </p:txBody>
      </p:sp>
      <p:sp>
        <p:nvSpPr>
          <p:cNvPr id="11" name="TextBox 10">
            <a:extLst>
              <a:ext uri="{FF2B5EF4-FFF2-40B4-BE49-F238E27FC236}">
                <a16:creationId xmlns:a16="http://schemas.microsoft.com/office/drawing/2014/main" id="{57C53D48-64E8-4FBD-A772-9BDEB366FC84}"/>
              </a:ext>
            </a:extLst>
          </p:cNvPr>
          <p:cNvSpPr txBox="1"/>
          <p:nvPr/>
        </p:nvSpPr>
        <p:spPr>
          <a:xfrm>
            <a:off x="5532961" y="6506032"/>
            <a:ext cx="1126077" cy="276999"/>
          </a:xfrm>
          <a:prstGeom prst="rect">
            <a:avLst/>
          </a:prstGeom>
          <a:noFill/>
        </p:spPr>
        <p:txBody>
          <a:bodyPr wrap="none" rtlCol="0">
            <a:spAutoFit/>
          </a:bodyPr>
          <a:lstStyle/>
          <a:p>
            <a:r>
              <a:rPr lang="en-US" sz="1200" dirty="0">
                <a:hlinkClick r:id="rId3" action="ppaction://hlinksldjump"/>
              </a:rPr>
              <a:t>Go to Contents</a:t>
            </a:r>
            <a:endParaRPr lang="en-US" sz="1200" dirty="0"/>
          </a:p>
        </p:txBody>
      </p:sp>
    </p:spTree>
    <p:extLst>
      <p:ext uri="{BB962C8B-B14F-4D97-AF65-F5344CB8AC3E}">
        <p14:creationId xmlns:p14="http://schemas.microsoft.com/office/powerpoint/2010/main" val="152648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D216-828E-4D8B-93B1-F1147015DA26}"/>
              </a:ext>
            </a:extLst>
          </p:cNvPr>
          <p:cNvSpPr>
            <a:spLocks noGrp="1"/>
          </p:cNvSpPr>
          <p:nvPr>
            <p:ph type="title"/>
          </p:nvPr>
        </p:nvSpPr>
        <p:spPr/>
        <p:txBody>
          <a:bodyPr/>
          <a:lstStyle/>
          <a:p>
            <a:r>
              <a:rPr lang="en-US" b="1" dirty="0"/>
              <a:t>Interpretation of the EDB-EAI</a:t>
            </a:r>
            <a:endParaRPr lang="en-US" dirty="0"/>
          </a:p>
        </p:txBody>
      </p:sp>
      <p:sp>
        <p:nvSpPr>
          <p:cNvPr id="4" name="Date Placeholder 3">
            <a:extLst>
              <a:ext uri="{FF2B5EF4-FFF2-40B4-BE49-F238E27FC236}">
                <a16:creationId xmlns:a16="http://schemas.microsoft.com/office/drawing/2014/main" id="{B81FCAFB-4C9C-437B-9ABF-E8BC40A41F7A}"/>
              </a:ext>
            </a:extLst>
          </p:cNvPr>
          <p:cNvSpPr>
            <a:spLocks noGrp="1"/>
          </p:cNvSpPr>
          <p:nvPr>
            <p:ph type="dt" sz="half" idx="10"/>
          </p:nvPr>
        </p:nvSpPr>
        <p:spPr/>
        <p:txBody>
          <a:bodyPr/>
          <a:lstStyle/>
          <a:p>
            <a:fld id="{37791624-B645-4950-A9C0-7D9FE2472FBC}" type="datetime1">
              <a:rPr lang="en-US" smtClean="0"/>
              <a:t>10/27/2025</a:t>
            </a:fld>
            <a:endParaRPr lang="en-US"/>
          </a:p>
        </p:txBody>
      </p:sp>
      <p:sp>
        <p:nvSpPr>
          <p:cNvPr id="5" name="Slide Number Placeholder 4">
            <a:extLst>
              <a:ext uri="{FF2B5EF4-FFF2-40B4-BE49-F238E27FC236}">
                <a16:creationId xmlns:a16="http://schemas.microsoft.com/office/drawing/2014/main" id="{553FAEAF-BEB7-4CBB-B79F-0A0BBF6AFBFD}"/>
              </a:ext>
            </a:extLst>
          </p:cNvPr>
          <p:cNvSpPr>
            <a:spLocks noGrp="1"/>
          </p:cNvSpPr>
          <p:nvPr>
            <p:ph type="sldNum" sz="quarter" idx="12"/>
          </p:nvPr>
        </p:nvSpPr>
        <p:spPr/>
        <p:txBody>
          <a:bodyPr/>
          <a:lstStyle/>
          <a:p>
            <a:fld id="{E014C3AA-19E7-495D-9D23-463A7F191887}" type="slidenum">
              <a:rPr lang="en-US" smtClean="0"/>
              <a:t>9</a:t>
            </a:fld>
            <a:endParaRPr lang="en-US" dirty="0"/>
          </a:p>
        </p:txBody>
      </p:sp>
      <p:graphicFrame>
        <p:nvGraphicFramePr>
          <p:cNvPr id="6" name="Object 5">
            <a:extLst>
              <a:ext uri="{FF2B5EF4-FFF2-40B4-BE49-F238E27FC236}">
                <a16:creationId xmlns:a16="http://schemas.microsoft.com/office/drawing/2014/main" id="{372147B5-8138-430E-B62A-EDD89B4317F6}"/>
              </a:ext>
            </a:extLst>
          </p:cNvPr>
          <p:cNvGraphicFramePr>
            <a:graphicFrameLocks noChangeAspect="1"/>
          </p:cNvGraphicFramePr>
          <p:nvPr>
            <p:extLst>
              <p:ext uri="{D42A27DB-BD31-4B8C-83A1-F6EECF244321}">
                <p14:modId xmlns:p14="http://schemas.microsoft.com/office/powerpoint/2010/main" val="4104348729"/>
              </p:ext>
            </p:extLst>
          </p:nvPr>
        </p:nvGraphicFramePr>
        <p:xfrm>
          <a:off x="2046106" y="1531671"/>
          <a:ext cx="3619229" cy="4932273"/>
        </p:xfrm>
        <a:graphic>
          <a:graphicData uri="http://schemas.openxmlformats.org/presentationml/2006/ole">
            <mc:AlternateContent xmlns:mc="http://schemas.openxmlformats.org/markup-compatibility/2006">
              <mc:Choice xmlns:v="urn:schemas-microsoft-com:vml" Requires="v">
                <p:oleObj name="Worksheet" r:id="rId2" imgW="3219610" imgH="5381483" progId="Excel.Sheet.12">
                  <p:embed/>
                </p:oleObj>
              </mc:Choice>
              <mc:Fallback>
                <p:oleObj name="Worksheet" r:id="rId2" imgW="3219610" imgH="5381483" progId="Excel.Sheet.12">
                  <p:embed/>
                  <p:pic>
                    <p:nvPicPr>
                      <p:cNvPr id="6" name="Object 5">
                        <a:extLst>
                          <a:ext uri="{FF2B5EF4-FFF2-40B4-BE49-F238E27FC236}">
                            <a16:creationId xmlns:a16="http://schemas.microsoft.com/office/drawing/2014/main" id="{372147B5-8138-430E-B62A-EDD89B4317F6}"/>
                          </a:ext>
                        </a:extLst>
                      </p:cNvPr>
                      <p:cNvPicPr>
                        <a:picLocks noChangeAspect="1" noChangeArrowheads="1"/>
                      </p:cNvPicPr>
                      <p:nvPr/>
                    </p:nvPicPr>
                    <p:blipFill>
                      <a:blip r:embed="rId3"/>
                      <a:srcRect/>
                      <a:stretch>
                        <a:fillRect/>
                      </a:stretch>
                    </p:blipFill>
                    <p:spPr bwMode="auto">
                      <a:xfrm>
                        <a:off x="2046106" y="1531671"/>
                        <a:ext cx="3619229" cy="4932273"/>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63DD244E-2C68-498A-99DD-C75ADCD890EA}"/>
              </a:ext>
            </a:extLst>
          </p:cNvPr>
          <p:cNvSpPr txBox="1"/>
          <p:nvPr/>
        </p:nvSpPr>
        <p:spPr>
          <a:xfrm>
            <a:off x="2046106" y="6421393"/>
            <a:ext cx="2876108" cy="246221"/>
          </a:xfrm>
          <a:prstGeom prst="rect">
            <a:avLst/>
          </a:prstGeom>
          <a:noFill/>
        </p:spPr>
        <p:txBody>
          <a:bodyPr wrap="none" rtlCol="0">
            <a:spAutoFit/>
          </a:bodyPr>
          <a:lstStyle/>
          <a:p>
            <a:r>
              <a:rPr lang="en-US" sz="1000" dirty="0"/>
              <a:t>Sources: Puerto Rico Planning Board and EDB.</a:t>
            </a:r>
          </a:p>
        </p:txBody>
      </p:sp>
      <p:sp>
        <p:nvSpPr>
          <p:cNvPr id="8" name="TextBox 7">
            <a:extLst>
              <a:ext uri="{FF2B5EF4-FFF2-40B4-BE49-F238E27FC236}">
                <a16:creationId xmlns:a16="http://schemas.microsoft.com/office/drawing/2014/main" id="{2C7E0801-0366-4C08-A607-3E6BB538501D}"/>
              </a:ext>
            </a:extLst>
          </p:cNvPr>
          <p:cNvSpPr txBox="1"/>
          <p:nvPr/>
        </p:nvSpPr>
        <p:spPr>
          <a:xfrm>
            <a:off x="6720161" y="1880357"/>
            <a:ext cx="4089559" cy="1292662"/>
          </a:xfrm>
          <a:prstGeom prst="rect">
            <a:avLst/>
          </a:prstGeom>
          <a:solidFill>
            <a:srgbClr val="E5BC44">
              <a:alpha val="50000"/>
            </a:srgbClr>
          </a:solidFill>
          <a:effectLst>
            <a:softEdge rad="31750"/>
          </a:effectLst>
        </p:spPr>
        <p:txBody>
          <a:bodyPr wrap="square" lIns="182880" tIns="182880" rIns="182880" bIns="182880" rtlCol="0" anchor="ctr">
            <a:spAutoFit/>
          </a:bodyPr>
          <a:lstStyle/>
          <a:p>
            <a:pPr algn="just"/>
            <a:r>
              <a:rPr lang="en-US" sz="1200" dirty="0"/>
              <a:t>The EDB-EAI is an indicator of general economic activity, </a:t>
            </a:r>
            <a:r>
              <a:rPr lang="en-US" sz="1200" b="1" dirty="0"/>
              <a:t>not</a:t>
            </a:r>
            <a:r>
              <a:rPr lang="en-US" sz="1200" dirty="0"/>
              <a:t> a direct measurement of the real GNP.  The annual growth rate of the EAI </a:t>
            </a:r>
            <a:r>
              <a:rPr lang="en-US" sz="1200" b="1" dirty="0"/>
              <a:t>is not</a:t>
            </a:r>
            <a:r>
              <a:rPr lang="en-US" sz="1200" dirty="0"/>
              <a:t> the same as the annual growth rate of the real GNP. The EAI </a:t>
            </a:r>
            <a:r>
              <a:rPr lang="en-US" sz="1200" b="1" dirty="0"/>
              <a:t>does not</a:t>
            </a:r>
            <a:r>
              <a:rPr lang="en-US" sz="1200" dirty="0"/>
              <a:t> include all the economic sectors that comprise the GNP.</a:t>
            </a:r>
            <a:endParaRPr lang="en-US" sz="600" dirty="0"/>
          </a:p>
        </p:txBody>
      </p:sp>
      <p:sp>
        <p:nvSpPr>
          <p:cNvPr id="9" name="TextBox 8">
            <a:extLst>
              <a:ext uri="{FF2B5EF4-FFF2-40B4-BE49-F238E27FC236}">
                <a16:creationId xmlns:a16="http://schemas.microsoft.com/office/drawing/2014/main" id="{AE444EF2-CA44-48E3-A1C1-E900EC825236}"/>
              </a:ext>
            </a:extLst>
          </p:cNvPr>
          <p:cNvSpPr txBox="1"/>
          <p:nvPr/>
        </p:nvSpPr>
        <p:spPr>
          <a:xfrm>
            <a:off x="6428785" y="3375472"/>
            <a:ext cx="4672313" cy="2954655"/>
          </a:xfrm>
          <a:prstGeom prst="rect">
            <a:avLst/>
          </a:prstGeom>
          <a:solidFill>
            <a:srgbClr val="CAE8FF"/>
          </a:solidFill>
          <a:effectLst>
            <a:softEdge rad="31750"/>
          </a:effectLst>
        </p:spPr>
        <p:txBody>
          <a:bodyPr wrap="square" lIns="182880" tIns="182880" rIns="182880" bIns="182880" rtlCol="0">
            <a:spAutoFit/>
          </a:bodyPr>
          <a:lstStyle/>
          <a:p>
            <a:pPr algn="just">
              <a:buClr>
                <a:schemeClr val="accent4">
                  <a:lumMod val="50000"/>
                </a:schemeClr>
              </a:buClr>
            </a:pPr>
            <a:r>
              <a:rPr lang="en-US" sz="1200" dirty="0"/>
              <a:t>Real GNP growth estimates based on the EAI have been relatively close (</a:t>
            </a:r>
            <a:r>
              <a:rPr lang="en-US" sz="1200" b="1" dirty="0"/>
              <a:t>although not identical</a:t>
            </a:r>
            <a:r>
              <a:rPr lang="en-US" sz="1200" dirty="0"/>
              <a:t>) to the actual real GNP growth figures, though they do maintain the same trend.</a:t>
            </a:r>
          </a:p>
          <a:p>
            <a:pPr algn="just">
              <a:buClr>
                <a:schemeClr val="accent4">
                  <a:lumMod val="50000"/>
                </a:schemeClr>
              </a:buClr>
            </a:pPr>
            <a:endParaRPr lang="en-US" sz="1200" dirty="0"/>
          </a:p>
          <a:p>
            <a:pPr algn="just">
              <a:buClr>
                <a:schemeClr val="accent4">
                  <a:lumMod val="50000"/>
                </a:schemeClr>
              </a:buClr>
            </a:pPr>
            <a:r>
              <a:rPr lang="en-US" sz="1200" dirty="0"/>
              <a:t>The real GNP growth for </a:t>
            </a:r>
            <a:r>
              <a:rPr lang="en-US" sz="1200" b="1" dirty="0"/>
              <a:t>FY2023</a:t>
            </a:r>
            <a:r>
              <a:rPr lang="en-US" sz="1200" dirty="0"/>
              <a:t> was estimated at </a:t>
            </a:r>
            <a:r>
              <a:rPr lang="en-US" sz="1200" b="1" dirty="0"/>
              <a:t>2.1%</a:t>
            </a:r>
            <a:r>
              <a:rPr lang="en-US" sz="1200" dirty="0"/>
              <a:t> using a regression equation with the growth of the EAI as the independent variable, while the P.R. Planning Board reported an increase of </a:t>
            </a:r>
            <a:r>
              <a:rPr lang="en-US" sz="1200" b="1" dirty="0"/>
              <a:t>0.6%</a:t>
            </a:r>
            <a:r>
              <a:rPr lang="en-US" sz="1200" dirty="0"/>
              <a:t>.</a:t>
            </a:r>
          </a:p>
          <a:p>
            <a:pPr algn="just">
              <a:buClr>
                <a:schemeClr val="accent4">
                  <a:lumMod val="50000"/>
                </a:schemeClr>
              </a:buClr>
            </a:pPr>
            <a:endParaRPr lang="en-US" sz="1200" dirty="0"/>
          </a:p>
          <a:p>
            <a:pPr algn="just">
              <a:buClr>
                <a:schemeClr val="accent4">
                  <a:lumMod val="50000"/>
                </a:schemeClr>
              </a:buClr>
            </a:pPr>
            <a:r>
              <a:rPr lang="en-US" sz="1200" dirty="0"/>
              <a:t>For </a:t>
            </a:r>
            <a:r>
              <a:rPr lang="en-US" sz="1200" b="1" dirty="0"/>
              <a:t>FY2024</a:t>
            </a:r>
            <a:r>
              <a:rPr lang="en-US" sz="1200" dirty="0"/>
              <a:t>, the index-based estimate for the real GNP growth was     </a:t>
            </a:r>
            <a:r>
              <a:rPr lang="en-US" sz="1200" b="1" dirty="0"/>
              <a:t>2.5%</a:t>
            </a:r>
            <a:r>
              <a:rPr lang="en-US" sz="1200" dirty="0"/>
              <a:t> compared to the </a:t>
            </a:r>
            <a:r>
              <a:rPr lang="en-US" sz="1200" b="1" dirty="0"/>
              <a:t>2.1% </a:t>
            </a:r>
            <a:r>
              <a:rPr lang="en-US" sz="1200" dirty="0"/>
              <a:t>current Planning Board’s preliminary estimate for that year.</a:t>
            </a:r>
          </a:p>
          <a:p>
            <a:pPr algn="just">
              <a:buClr>
                <a:schemeClr val="accent4">
                  <a:lumMod val="50000"/>
                </a:schemeClr>
              </a:buClr>
            </a:pPr>
            <a:endParaRPr lang="en-US" sz="1200" dirty="0"/>
          </a:p>
          <a:p>
            <a:pPr algn="just">
              <a:buClr>
                <a:schemeClr val="accent4">
                  <a:lumMod val="50000"/>
                </a:schemeClr>
              </a:buClr>
            </a:pPr>
            <a:r>
              <a:rPr lang="en-US" sz="1200" dirty="0"/>
              <a:t>On a methodological note, the index’s annual growth is calculated as the annual percentage change of its twelve-month average.</a:t>
            </a:r>
          </a:p>
        </p:txBody>
      </p:sp>
      <p:sp>
        <p:nvSpPr>
          <p:cNvPr id="10" name="TextBox 9">
            <a:extLst>
              <a:ext uri="{FF2B5EF4-FFF2-40B4-BE49-F238E27FC236}">
                <a16:creationId xmlns:a16="http://schemas.microsoft.com/office/drawing/2014/main" id="{9A035DFD-622E-40B3-881E-7FA3E65CA578}"/>
              </a:ext>
            </a:extLst>
          </p:cNvPr>
          <p:cNvSpPr txBox="1"/>
          <p:nvPr/>
        </p:nvSpPr>
        <p:spPr>
          <a:xfrm>
            <a:off x="5532961" y="6510071"/>
            <a:ext cx="1126077" cy="276999"/>
          </a:xfrm>
          <a:prstGeom prst="rect">
            <a:avLst/>
          </a:prstGeom>
          <a:noFill/>
        </p:spPr>
        <p:txBody>
          <a:bodyPr wrap="none" rtlCol="0">
            <a:spAutoFit/>
          </a:bodyPr>
          <a:lstStyle/>
          <a:p>
            <a:r>
              <a:rPr lang="en-US" sz="1200" dirty="0">
                <a:hlinkClick r:id="rId4" action="ppaction://hlinksldjump"/>
              </a:rPr>
              <a:t>Go to Contents</a:t>
            </a:r>
            <a:endParaRPr lang="en-US" sz="1200" dirty="0"/>
          </a:p>
        </p:txBody>
      </p:sp>
    </p:spTree>
    <p:extLst>
      <p:ext uri="{BB962C8B-B14F-4D97-AF65-F5344CB8AC3E}">
        <p14:creationId xmlns:p14="http://schemas.microsoft.com/office/powerpoint/2010/main" val="3050482595"/>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17D3EE593A8A4D9AAE3F2AD010A0BC" ma:contentTypeVersion="20" ma:contentTypeDescription="Create a new document." ma:contentTypeScope="" ma:versionID="a9d8c7753cc820e4aaa49b46a98db5d5">
  <xsd:schema xmlns:xsd="http://www.w3.org/2001/XMLSchema" xmlns:xs="http://www.w3.org/2001/XMLSchema" xmlns:p="http://schemas.microsoft.com/office/2006/metadata/properties" xmlns:ns1="http://schemas.microsoft.com/sharepoint/v3" xmlns:ns2="6ea6a792-ef83-4575-af34-288d3fd4cb51" xmlns:ns3="2e0f9a37-d5d4-403e-a0de-8e0e72481b0e" targetNamespace="http://schemas.microsoft.com/office/2006/metadata/properties" ma:root="true" ma:fieldsID="654394ac88f6c1160b0fc7a6548a9103" ns1:_="" ns2:_="" ns3:_="">
    <xsd:import namespace="http://schemas.microsoft.com/sharepoint/v3"/>
    <xsd:import namespace="6ea6a792-ef83-4575-af34-288d3fd4cb51"/>
    <xsd:import namespace="2e0f9a37-d5d4-403e-a0de-8e0e72481b0e"/>
    <xsd:element name="properties">
      <xsd:complexType>
        <xsd:sequence>
          <xsd:element name="documentManagement">
            <xsd:complexType>
              <xsd:all>
                <xsd:element ref="ns2:EnlaceWebflow" minOccurs="0"/>
                <xsd:element ref="ns2:NumericOrder"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Enlace_x002d_Alterno" minOccurs="0"/>
                <xsd:element ref="ns1:_ip_UnifiedCompliancePolicyProperties" minOccurs="0"/>
                <xsd:element ref="ns1:_ip_UnifiedCompliancePolicyUIActio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6a792-ef83-4575-af34-288d3fd4cb51" elementFormDefault="qualified">
    <xsd:import namespace="http://schemas.microsoft.com/office/2006/documentManagement/types"/>
    <xsd:import namespace="http://schemas.microsoft.com/office/infopath/2007/PartnerControls"/>
    <xsd:element name="EnlaceWebflow" ma:index="8" nillable="true" ma:displayName="EnlaceWebflow" ma:format="Hyperlink" ma:internalName="EnlaceWebflow">
      <xsd:complexType>
        <xsd:complexContent>
          <xsd:extension base="dms:URL">
            <xsd:sequence>
              <xsd:element name="Url" type="dms:ValidUrl" minOccurs="0" nillable="true"/>
              <xsd:element name="Description" type="xsd:string" nillable="true"/>
            </xsd:sequence>
          </xsd:extension>
        </xsd:complexContent>
      </xsd:complexType>
    </xsd:element>
    <xsd:element name="NumericOrder" ma:index="9" nillable="true" ma:displayName="NumericOrder" ma:format="Dropdown" ma:internalName="NumericOrder" ma:percentage="FALSE">
      <xsd:simpleType>
        <xsd:restriction base="dms:Number"/>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89064c-74a9-43e5-b572-e3b11b1ca66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Enlace_x002d_Alterno" ma:index="23" nillable="true" ma:displayName="Enlace-Alterno (WEBFLOW)" ma:format="Dropdown" ma:internalName="Enlace_x002d_Alterno">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f9a37-d5d4-403e-a0de-8e0e72481b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db5104-a6ea-46f1-a222-154c6f3224c0}" ma:internalName="TaxCatchAll" ma:showField="CatchAllData" ma:web="2e0f9a37-d5d4-403e-a0de-8e0e72481b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e0f9a37-d5d4-403e-a0de-8e0e72481b0e" xsi:nil="true"/>
    <lcf76f155ced4ddcb4097134ff3c332f xmlns="6ea6a792-ef83-4575-af34-288d3fd4cb51">
      <Terms xmlns="http://schemas.microsoft.com/office/infopath/2007/PartnerControls"/>
    </lcf76f155ced4ddcb4097134ff3c332f>
    <Enlace_x002d_Alterno xmlns="6ea6a792-ef83-4575-af34-288d3fd4cb51" xsi:nil="true"/>
    <NumericOrder xmlns="6ea6a792-ef83-4575-af34-288d3fd4cb51" xsi:nil="true"/>
    <_ip_UnifiedCompliancePolicyProperties xmlns="http://schemas.microsoft.com/sharepoint/v3" xsi:nil="true"/>
    <EnlaceWebflow xmlns="6ea6a792-ef83-4575-af34-288d3fd4cb51">
      <Url xsi:nil="true"/>
      <Description xsi:nil="true"/>
    </EnlaceWebflow>
  </documentManagement>
</p:properties>
</file>

<file path=customXml/itemProps1.xml><?xml version="1.0" encoding="utf-8"?>
<ds:datastoreItem xmlns:ds="http://schemas.openxmlformats.org/officeDocument/2006/customXml" ds:itemID="{49C9D1C9-F0DC-43DE-AB21-E73404C1C6D0}"/>
</file>

<file path=customXml/itemProps2.xml><?xml version="1.0" encoding="utf-8"?>
<ds:datastoreItem xmlns:ds="http://schemas.openxmlformats.org/officeDocument/2006/customXml" ds:itemID="{CD50A421-4BF5-41C2-9A79-9A1B17995D4F}"/>
</file>

<file path=customXml/itemProps3.xml><?xml version="1.0" encoding="utf-8"?>
<ds:datastoreItem xmlns:ds="http://schemas.openxmlformats.org/officeDocument/2006/customXml" ds:itemID="{1FD9F77D-54BD-425C-82A0-D610D89FF11F}"/>
</file>

<file path=docProps/app.xml><?xml version="1.0" encoding="utf-8"?>
<Properties xmlns="http://schemas.openxmlformats.org/officeDocument/2006/extended-properties" xmlns:vt="http://schemas.openxmlformats.org/officeDocument/2006/docPropsVTypes">
  <Template/>
  <TotalTime>18424</TotalTime>
  <Words>7586</Words>
  <Application>Microsoft Office PowerPoint</Application>
  <PresentationFormat>Widescreen</PresentationFormat>
  <Paragraphs>2850</Paragraphs>
  <Slides>21</Slides>
  <Notes>0</Notes>
  <HiddenSlides>0</HiddenSlides>
  <MMClips>0</MMClips>
  <ScaleCrop>false</ScaleCrop>
  <HeadingPairs>
    <vt:vector size="10" baseType="variant">
      <vt:variant>
        <vt:lpstr>Fonts Used</vt:lpstr>
      </vt:variant>
      <vt:variant>
        <vt:i4>11</vt:i4>
      </vt:variant>
      <vt:variant>
        <vt:lpstr>Theme</vt:lpstr>
      </vt:variant>
      <vt:variant>
        <vt:i4>1</vt:i4>
      </vt:variant>
      <vt:variant>
        <vt:lpstr>Links</vt:lpstr>
      </vt:variant>
      <vt:variant>
        <vt:i4>5</vt:i4>
      </vt:variant>
      <vt:variant>
        <vt:lpstr>Embedded OLE Servers</vt:lpstr>
      </vt:variant>
      <vt:variant>
        <vt:i4>1</vt:i4>
      </vt:variant>
      <vt:variant>
        <vt:lpstr>Slide Titles</vt:lpstr>
      </vt:variant>
      <vt:variant>
        <vt:i4>21</vt:i4>
      </vt:variant>
    </vt:vector>
  </HeadingPairs>
  <TitlesOfParts>
    <vt:vector size="39" baseType="lpstr">
      <vt:lpstr>MS PGothic</vt:lpstr>
      <vt:lpstr>Aileron Regular</vt:lpstr>
      <vt:lpstr>Aileron Regular Bold</vt:lpstr>
      <vt:lpstr>Arial</vt:lpstr>
      <vt:lpstr>Avenir</vt:lpstr>
      <vt:lpstr>Avenir Book</vt:lpstr>
      <vt:lpstr>Calibri</vt:lpstr>
      <vt:lpstr>Lato Black</vt:lpstr>
      <vt:lpstr>Montserrat Extra-Bold</vt:lpstr>
      <vt:lpstr>Montserrat Semi-Bold</vt:lpstr>
      <vt:lpstr>Poppins</vt:lpstr>
      <vt:lpstr>Office Theme</vt:lpstr>
      <vt:lpstr>\\bdecenter\AnalisisEconomico\Portal\AreData\INDMON\EAIPivot.xlsx!Graphs![EAIPivot.xlsx]Graphs Chart 1</vt:lpstr>
      <vt:lpstr>\\bdecenter\AnalisisEconomico\Portal\AreData\INDMON\EAIPivot.xlsx!Graphs![EAIPivot.xlsx]Graphs Chart 2</vt:lpstr>
      <vt:lpstr>\\bdecenter\AnalisisEconomico\Portal\AreData\INDMON\EAIPivot.xlsx!Graphs![EAIPivot.xlsx]Graphs Chart 5</vt:lpstr>
      <vt:lpstr>\\bdecenter\AnalisisEconomico\Portal\AreData\INDMON\EAIPivot.xlsx!Graphs![EAIPivot.xlsx]Graphs Chart 6</vt:lpstr>
      <vt:lpstr>\\bdecenter\AnalisisEconomico\Portal\AreData\INDMON\EAIPivot.xlsx!Historic Graph</vt:lpstr>
      <vt:lpstr>Worksheet</vt:lpstr>
      <vt:lpstr>The Puerto Rico Economic Activity Index (EDB-EAI)</vt:lpstr>
      <vt:lpstr>DISCLAMER</vt:lpstr>
      <vt:lpstr>CONTENTS</vt:lpstr>
      <vt:lpstr>Definitions</vt:lpstr>
      <vt:lpstr>Description of the EDB-EAI </vt:lpstr>
      <vt:lpstr>EDB-Economic Activity Index Composition</vt:lpstr>
      <vt:lpstr>Interpretation of the EDB-EAI</vt:lpstr>
      <vt:lpstr>Interpretation of the EDB-EAI</vt:lpstr>
      <vt:lpstr>Interpretation of the EDB-EAI</vt:lpstr>
      <vt:lpstr>EDB-EAI Overview – July &amp; August 2025</vt:lpstr>
      <vt:lpstr>EDB-EAI Monthly Components (1/2017 to 8/2025)</vt:lpstr>
      <vt:lpstr>EDB-EAI Monthly Components (1/2017 to 8/2025)</vt:lpstr>
      <vt:lpstr>EDB Economic Activity Index* 2016-2026</vt:lpstr>
      <vt:lpstr>Total Non-Farm Payroll Employment, s. a., (000’s) 2016-2026</vt:lpstr>
      <vt:lpstr>Electric Energy Generation, s. a., (mm kWh) 2016-2025</vt:lpstr>
      <vt:lpstr>Gasoline Consumption*, s. a., Million of Gallons 2016-2025</vt:lpstr>
      <vt:lpstr>Cement Sales, s. a., (000’s of 94lb. Bags) 2016-2025</vt:lpstr>
      <vt:lpstr>EDB Economic Activity Index Historical Graph  from January 1980 to August 2025</vt:lpstr>
      <vt:lpstr>EDB Economic Activity Index Growth Rates Comparison From January 2017 to August 2025</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Gladys Medina Claudio</dc:creator>
  <cp:lastModifiedBy>Gladys Medina Claudio</cp:lastModifiedBy>
  <cp:revision>413</cp:revision>
  <cp:lastPrinted>2025-09-09T17:26:36Z</cp:lastPrinted>
  <dcterms:created xsi:type="dcterms:W3CDTF">2022-03-28T20:24:03Z</dcterms:created>
  <dcterms:modified xsi:type="dcterms:W3CDTF">2025-10-27T22:21:25Z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0x0101004517D3EE593A8A4D9AAE3F2AD010A0BC</vt:lpwstr>
  </property>
</Properties>
</file>