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06813-32AC-48EF-9639-01A3E34CFA5D}" v="11" dt="2023-10-10T18:38:50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02906813-32AC-48EF-9639-01A3E34CFA5D}"/>
    <pc:docChg chg="undo custSel addSld modSld">
      <pc:chgData name="Myriam Soto Pagán" userId="debf7ad1-86cd-44d6-ba0a-2e7a67c6fe11" providerId="ADAL" clId="{02906813-32AC-48EF-9639-01A3E34CFA5D}" dt="2023-10-10T18:42:47.862" v="182" actId="20577"/>
      <pc:docMkLst>
        <pc:docMk/>
      </pc:docMkLst>
      <pc:sldChg chg="addSp delSp modSp mod">
        <pc:chgData name="Myriam Soto Pagán" userId="debf7ad1-86cd-44d6-ba0a-2e7a67c6fe11" providerId="ADAL" clId="{02906813-32AC-48EF-9639-01A3E34CFA5D}" dt="2023-10-10T18:42:47.862" v="182" actId="20577"/>
        <pc:sldMkLst>
          <pc:docMk/>
          <pc:sldMk cId="4119224054" sldId="256"/>
        </pc:sldMkLst>
        <pc:spChg chg="del mod">
          <ac:chgData name="Myriam Soto Pagán" userId="debf7ad1-86cd-44d6-ba0a-2e7a67c6fe11" providerId="ADAL" clId="{02906813-32AC-48EF-9639-01A3E34CFA5D}" dt="2023-10-02T14:47:36.425" v="11" actId="478"/>
          <ac:spMkLst>
            <pc:docMk/>
            <pc:sldMk cId="4119224054" sldId="256"/>
            <ac:spMk id="2" creationId="{29C60608-62A1-4A4D-827E-1A93AA477241}"/>
          </ac:spMkLst>
        </pc:spChg>
        <pc:spChg chg="mod">
          <ac:chgData name="Myriam Soto Pagán" userId="debf7ad1-86cd-44d6-ba0a-2e7a67c6fe11" providerId="ADAL" clId="{02906813-32AC-48EF-9639-01A3E34CFA5D}" dt="2023-10-02T15:03:43.753" v="137" actId="1076"/>
          <ac:spMkLst>
            <pc:docMk/>
            <pc:sldMk cId="4119224054" sldId="256"/>
            <ac:spMk id="7" creationId="{7B647B02-AA50-FDB8-A99F-470226DF4BB1}"/>
          </ac:spMkLst>
        </pc:spChg>
        <pc:graphicFrameChg chg="add mod modGraphic">
          <ac:chgData name="Myriam Soto Pagán" userId="debf7ad1-86cd-44d6-ba0a-2e7a67c6fe11" providerId="ADAL" clId="{02906813-32AC-48EF-9639-01A3E34CFA5D}" dt="2023-10-10T18:42:47.862" v="182" actId="20577"/>
          <ac:graphicFrameMkLst>
            <pc:docMk/>
            <pc:sldMk cId="4119224054" sldId="256"/>
            <ac:graphicFrameMk id="3" creationId="{17D359E9-C865-5423-4DCC-DE212D16592B}"/>
          </ac:graphicFrameMkLst>
        </pc:graphicFrameChg>
      </pc:sldChg>
      <pc:sldChg chg="addSp modSp new mod">
        <pc:chgData name="Myriam Soto Pagán" userId="debf7ad1-86cd-44d6-ba0a-2e7a67c6fe11" providerId="ADAL" clId="{02906813-32AC-48EF-9639-01A3E34CFA5D}" dt="2023-10-02T15:01:46.133" v="129" actId="1076"/>
        <pc:sldMkLst>
          <pc:docMk/>
          <pc:sldMk cId="194298890" sldId="257"/>
        </pc:sldMkLst>
        <pc:graphicFrameChg chg="add mod modGraphic">
          <ac:chgData name="Myriam Soto Pagán" userId="debf7ad1-86cd-44d6-ba0a-2e7a67c6fe11" providerId="ADAL" clId="{02906813-32AC-48EF-9639-01A3E34CFA5D}" dt="2023-10-02T15:01:46.133" v="129" actId="1076"/>
          <ac:graphicFrameMkLst>
            <pc:docMk/>
            <pc:sldMk cId="194298890" sldId="257"/>
            <ac:graphicFrameMk id="2" creationId="{EF9E92A9-E63D-77AD-CA95-61847500A7F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4" y="1436521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endParaRPr lang="es-P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7D359E9-C865-5423-4DCC-DE212D165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65564"/>
              </p:ext>
            </p:extLst>
          </p:nvPr>
        </p:nvGraphicFramePr>
        <p:xfrm>
          <a:off x="870615" y="1805853"/>
          <a:ext cx="7148965" cy="3767015"/>
        </p:xfrm>
        <a:graphic>
          <a:graphicData uri="http://schemas.openxmlformats.org/drawingml/2006/table">
            <a:tbl>
              <a:tblPr firstRow="1" firstCol="1" bandRow="1"/>
              <a:tblGrid>
                <a:gridCol w="447976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259375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2733140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808044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2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ESTATUS DE LA SOLICITUD</a:t>
                      </a:r>
                      <a:endParaRPr lang="es-PR" sz="1200" dirty="0"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7126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AI2023-04 </a:t>
                      </a:r>
                      <a:endParaRPr lang="es-P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 Agosto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Solicitud adicional de 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información sobre reclamaciones de seguro por huracán María por la entonces Compañía de Comercio y Exportación de PR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Requerimiento adicional se cumplió</a:t>
                      </a: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  <a:tr h="11452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AI2023-12 </a:t>
                      </a:r>
                      <a:endParaRPr lang="es-P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Sept.</a:t>
                      </a:r>
                      <a:endParaRPr lang="es-P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Solicitud de Información sobre: (i) Inventario de negocios registrados en el Sistema de Registro de Permiso Único desde 2016 al presente; (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Decretos firmados de exenciones o créditos contributivos para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utuadeños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 bajo qué incentivos están otorgados; (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listado de incentivos disponibles para el desarrollo económico que puedan ser otorgados a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utuadeños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 empresas que deseen invertir en Utuado, (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Informe económico de Ventas de Vehículos de Motor en Utuado desde el año 2016 al presente; (v) Reporte de indicadores económicos que sirven para medir y visualizar la actividad económica del Municipio de Utuado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 atendió parcialmente. Se solicitó prórroga hasta el 13 de octubre para completar</a:t>
                      </a: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5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9E92A9-E63D-77AD-CA95-61847500A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925583"/>
              </p:ext>
            </p:extLst>
          </p:nvPr>
        </p:nvGraphicFramePr>
        <p:xfrm>
          <a:off x="898994" y="1602989"/>
          <a:ext cx="7148965" cy="4029710"/>
        </p:xfrm>
        <a:graphic>
          <a:graphicData uri="http://schemas.openxmlformats.org/drawingml/2006/table">
            <a:tbl>
              <a:tblPr firstRow="1" firstCol="1" bandRow="1"/>
              <a:tblGrid>
                <a:gridCol w="447976">
                  <a:extLst>
                    <a:ext uri="{9D8B030D-6E8A-4147-A177-3AD203B41FA5}">
                      <a16:colId xmlns:a16="http://schemas.microsoft.com/office/drawing/2014/main" val="3623054247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1077894727"/>
                    </a:ext>
                  </a:extLst>
                </a:gridCol>
                <a:gridCol w="1259375">
                  <a:extLst>
                    <a:ext uri="{9D8B030D-6E8A-4147-A177-3AD203B41FA5}">
                      <a16:colId xmlns:a16="http://schemas.microsoft.com/office/drawing/2014/main" val="4062046894"/>
                    </a:ext>
                  </a:extLst>
                </a:gridCol>
                <a:gridCol w="2733140">
                  <a:extLst>
                    <a:ext uri="{9D8B030D-6E8A-4147-A177-3AD203B41FA5}">
                      <a16:colId xmlns:a16="http://schemas.microsoft.com/office/drawing/2014/main" val="1989400737"/>
                    </a:ext>
                  </a:extLst>
                </a:gridCol>
                <a:gridCol w="1808044">
                  <a:extLst>
                    <a:ext uri="{9D8B030D-6E8A-4147-A177-3AD203B41FA5}">
                      <a16:colId xmlns:a16="http://schemas.microsoft.com/office/drawing/2014/main" val="2950027604"/>
                    </a:ext>
                  </a:extLst>
                </a:gridCol>
              </a:tblGrid>
              <a:tr h="790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AI2023-13</a:t>
                      </a:r>
                      <a:endParaRPr lang="es-P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Sept.</a:t>
                      </a:r>
                      <a:endParaRPr lang="es-P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Solicitud de información sobre el programa de créditos e incentivos para películas. Mi solicitud cubre documentos desde el 1 de julio de 2019 hasta el 15 de septiembre de 2023. Favor de entregar la información en Excel o CSV a través de correo electrónico, Google Drive o Dropbox.  La solicitud incluye: •Créditos e incentivos cinematográficos emitidos por año fiscal.</a:t>
                      </a:r>
                    </a:p>
                    <a:p>
                      <a:pPr algn="l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•Lista de empresas a las que se les concedió el crédito o incentivo.</a:t>
                      </a:r>
                    </a:p>
                    <a:p>
                      <a:pPr algn="l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•Cantidad de dinero invertida por los beneficiarios en gastos directos y de posproducción. •Desglose de cuántos beneficiarios son de Puerto Rico vs. fuera de Puerto Rico. •Un número estimado de cuántos de los créditos otorgados fueron vendidos. •Lista de personas y/o empresas que compraron el crédito y el precio pagado. •Informes internos y/o informes preparados por auditores, incluidos auditores externos o legislativos, sobre el impacto del programa de créditos e incentivos para películas.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Àtendido</a:t>
                      </a:r>
                      <a:endParaRPr lang="es-PR" sz="1200" b="1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798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98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17D3EE593A8A4D9AAE3F2AD010A0BC" ma:contentTypeVersion="15" ma:contentTypeDescription="Create a new document." ma:contentTypeScope="" ma:versionID="cbe4fa449361db76febb232dd965147d">
  <xsd:schema xmlns:xsd="http://www.w3.org/2001/XMLSchema" xmlns:xs="http://www.w3.org/2001/XMLSchema" xmlns:p="http://schemas.microsoft.com/office/2006/metadata/properties" xmlns:ns2="6ea6a792-ef83-4575-af34-288d3fd4cb51" xmlns:ns3="2e0f9a37-d5d4-403e-a0de-8e0e72481b0e" targetNamespace="http://schemas.microsoft.com/office/2006/metadata/properties" ma:root="true" ma:fieldsID="24c63faa8809cb3d00b45521a0ea36f2" ns2:_="" ns3:_=""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NumericOrder xmlns="6ea6a792-ef83-4575-af34-288d3fd4cb51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4448419A-0E31-4E53-900C-7530F46E9445}"/>
</file>

<file path=customXml/itemProps2.xml><?xml version="1.0" encoding="utf-8"?>
<ds:datastoreItem xmlns:ds="http://schemas.openxmlformats.org/officeDocument/2006/customXml" ds:itemID="{49C7B69C-B1FC-456B-9B82-E9828B3D7D9E}"/>
</file>

<file path=customXml/itemProps3.xml><?xml version="1.0" encoding="utf-8"?>
<ds:datastoreItem xmlns:ds="http://schemas.openxmlformats.org/officeDocument/2006/customXml" ds:itemID="{7163ECFC-EA3B-4E80-BD5D-9E71B445EC7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221</TotalTime>
  <Words>350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5</cp:revision>
  <dcterms:created xsi:type="dcterms:W3CDTF">2023-02-07T17:40:00Z</dcterms:created>
  <dcterms:modified xsi:type="dcterms:W3CDTF">2023-10-10T18:42:48Z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