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B4E6"/>
    <a:srgbClr val="88CADC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6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28572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02335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00876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900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22082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62357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102123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74564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775754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88539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706402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  <p:pic>
        <p:nvPicPr>
          <p:cNvPr id="10" name="Picture 9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59A8620C-5FE8-7D85-1554-D0E7240C9F8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12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15F7FC4-4EBB-59D1-0275-69787370FF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648830"/>
              </p:ext>
            </p:extLst>
          </p:nvPr>
        </p:nvGraphicFramePr>
        <p:xfrm>
          <a:off x="950089" y="2707342"/>
          <a:ext cx="7520269" cy="2502611"/>
        </p:xfrm>
        <a:graphic>
          <a:graphicData uri="http://schemas.openxmlformats.org/drawingml/2006/table">
            <a:tbl>
              <a:tblPr firstRow="1" firstCol="1" bandRow="1"/>
              <a:tblGrid>
                <a:gridCol w="434229">
                  <a:extLst>
                    <a:ext uri="{9D8B030D-6E8A-4147-A177-3AD203B41FA5}">
                      <a16:colId xmlns:a16="http://schemas.microsoft.com/office/drawing/2014/main" val="2980970942"/>
                    </a:ext>
                  </a:extLst>
                </a:gridCol>
                <a:gridCol w="1335741">
                  <a:extLst>
                    <a:ext uri="{9D8B030D-6E8A-4147-A177-3AD203B41FA5}">
                      <a16:colId xmlns:a16="http://schemas.microsoft.com/office/drawing/2014/main" val="88230216"/>
                    </a:ext>
                  </a:extLst>
                </a:gridCol>
                <a:gridCol w="1277784">
                  <a:extLst>
                    <a:ext uri="{9D8B030D-6E8A-4147-A177-3AD203B41FA5}">
                      <a16:colId xmlns:a16="http://schemas.microsoft.com/office/drawing/2014/main" val="2805155929"/>
                    </a:ext>
                  </a:extLst>
                </a:gridCol>
                <a:gridCol w="2853102">
                  <a:extLst>
                    <a:ext uri="{9D8B030D-6E8A-4147-A177-3AD203B41FA5}">
                      <a16:colId xmlns:a16="http://schemas.microsoft.com/office/drawing/2014/main" val="3722500492"/>
                    </a:ext>
                  </a:extLst>
                </a:gridCol>
                <a:gridCol w="1619413">
                  <a:extLst>
                    <a:ext uri="{9D8B030D-6E8A-4147-A177-3AD203B41FA5}">
                      <a16:colId xmlns:a16="http://schemas.microsoft.com/office/drawing/2014/main" val="2132307971"/>
                    </a:ext>
                  </a:extLst>
                </a:gridCol>
              </a:tblGrid>
              <a:tr h="5429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NUMERO DE SOLICITUD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FECHA RECIBIDO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INFORMACION SOLICITADA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ESTATUS DE LA SOLICITUD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316259"/>
                  </a:ext>
                </a:extLst>
              </a:tr>
              <a:tr h="19597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A1-2024-03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febrer0 2</a:t>
                      </a: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Solicitan conocer los esfuerzos que ha realizado el Departamento de Desarrollo Económico y Comercio en cuanto a la fiscalización de la industria de agua embotellada en Puerto Rico. Por lo que pedimos su cooperación con la facilitación de la siguiente información </a:t>
                      </a:r>
                      <a:r>
                        <a:rPr lang="es-PR" sz="1000" b="1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pública:Desglose</a:t>
                      </a: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los ingresos reportados por </a:t>
                      </a:r>
                      <a:r>
                        <a:rPr lang="es-PR" sz="1000" b="1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Pach</a:t>
                      </a: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PR" sz="1000" b="1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Tech</a:t>
                      </a: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International, </a:t>
                      </a:r>
                      <a:r>
                        <a:rPr lang="es-PR" sz="1000" b="1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Pet</a:t>
                      </a: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PR" sz="1000" b="1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Plastics</a:t>
                      </a: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LLC Coca Cola, </a:t>
                      </a:r>
                      <a:r>
                        <a:rPr lang="es-PR" sz="1000" b="1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Pet</a:t>
                      </a: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PR" sz="1000" b="1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Plastics</a:t>
                      </a: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LLC o CC1 </a:t>
                      </a:r>
                      <a:r>
                        <a:rPr lang="es-PR" sz="1000" b="1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Limited</a:t>
                      </a: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PR" sz="1000" b="1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Partnership</a:t>
                      </a: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y Pepsi Cola PR PepsiCo, según estén registrados, respecto a la distribución y ventas de agua embotellada en Puerto Rico desde el 2014 al 2024.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Atendido 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394247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B647B02-AA50-FDB8-A99F-470226DF4BB1}"/>
              </a:ext>
            </a:extLst>
          </p:cNvPr>
          <p:cNvSpPr txBox="1"/>
          <p:nvPr/>
        </p:nvSpPr>
        <p:spPr>
          <a:xfrm>
            <a:off x="1493183" y="2072625"/>
            <a:ext cx="6157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FEBRERO 2024</a:t>
            </a:r>
            <a:endParaRPr lang="es-PR" b="1" dirty="0"/>
          </a:p>
        </p:txBody>
      </p:sp>
    </p:spTree>
    <p:extLst>
      <p:ext uri="{BB962C8B-B14F-4D97-AF65-F5344CB8AC3E}">
        <p14:creationId xmlns:p14="http://schemas.microsoft.com/office/powerpoint/2010/main" val="4119224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517D3EE593A8A4D9AAE3F2AD010A0BC" ma:contentTypeVersion="20" ma:contentTypeDescription="Crear nuevo documento." ma:contentTypeScope="" ma:versionID="4a118e5010ac8a252d393191915ceed6">
  <xsd:schema xmlns:xsd="http://www.w3.org/2001/XMLSchema" xmlns:xs="http://www.w3.org/2001/XMLSchema" xmlns:p="http://schemas.microsoft.com/office/2006/metadata/properties" xmlns:ns1="http://schemas.microsoft.com/sharepoint/v3" xmlns:ns2="6ea6a792-ef83-4575-af34-288d3fd4cb51" xmlns:ns3="2e0f9a37-d5d4-403e-a0de-8e0e72481b0e" targetNamespace="http://schemas.microsoft.com/office/2006/metadata/properties" ma:root="true" ma:fieldsID="96472d19c15ba856ee5442449736188e" ns1:_="" ns2:_="" ns3:_="">
    <xsd:import namespace="http://schemas.microsoft.com/sharepoint/v3"/>
    <xsd:import namespace="6ea6a792-ef83-4575-af34-288d3fd4cb51"/>
    <xsd:import namespace="2e0f9a37-d5d4-403e-a0de-8e0e72481b0e"/>
    <xsd:element name="properties">
      <xsd:complexType>
        <xsd:sequence>
          <xsd:element name="documentManagement">
            <xsd:complexType>
              <xsd:all>
                <xsd:element ref="ns2:EnlaceWebflow" minOccurs="0"/>
                <xsd:element ref="ns2:NumericOrder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Enlace_x002d_Alterno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6a792-ef83-4575-af34-288d3fd4cb51" elementFormDefault="qualified">
    <xsd:import namespace="http://schemas.microsoft.com/office/2006/documentManagement/types"/>
    <xsd:import namespace="http://schemas.microsoft.com/office/infopath/2007/PartnerControls"/>
    <xsd:element name="EnlaceWebflow" ma:index="8" nillable="true" ma:displayName="EnlaceWebflow" ma:format="Hyperlink" ma:internalName="EnlaceWebflo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NumericOrder" ma:index="9" nillable="true" ma:displayName="NumericOrder" ma:format="Dropdown" ma:internalName="NumericOrder" ma:percentage="FALSE">
      <xsd:simpleType>
        <xsd:restriction base="dms:Number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n" ma:readOnly="false" ma:fieldId="{5cf76f15-5ced-4ddc-b409-7134ff3c332f}" ma:taxonomyMulti="true" ma:sspId="9189064c-74a9-43e5-b572-e3b11b1ca6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Enlace_x002d_Alterno" ma:index="23" nillable="true" ma:displayName="Enlace-Alterno (WEBFLOW)" ma:format="Dropdown" ma:internalName="Enlace_x002d_Alterno">
      <xsd:simpleType>
        <xsd:restriction base="dms:Note">
          <xsd:maxLength value="255"/>
        </xsd:restriction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7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f9a37-d5d4-403e-a0de-8e0e72481b0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edb5104-a6ea-46f1-a222-154c6f3224c0}" ma:internalName="TaxCatchAll" ma:showField="CatchAllData" ma:web="2e0f9a37-d5d4-403e-a0de-8e0e72481b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2e0f9a37-d5d4-403e-a0de-8e0e72481b0e" xsi:nil="true"/>
    <lcf76f155ced4ddcb4097134ff3c332f xmlns="6ea6a792-ef83-4575-af34-288d3fd4cb51">
      <Terms xmlns="http://schemas.microsoft.com/office/infopath/2007/PartnerControls"/>
    </lcf76f155ced4ddcb4097134ff3c332f>
    <Enlace_x002d_Alterno xmlns="6ea6a792-ef83-4575-af34-288d3fd4cb51" xsi:nil="true"/>
    <NumericOrder xmlns="6ea6a792-ef83-4575-af34-288d3fd4cb51" xsi:nil="true"/>
    <_ip_UnifiedCompliancePolicyProperties xmlns="http://schemas.microsoft.com/sharepoint/v3" xsi:nil="true"/>
    <EnlaceWebflow xmlns="6ea6a792-ef83-4575-af34-288d3fd4cb51">
      <Url xsi:nil="true"/>
      <Description xsi:nil="true"/>
    </EnlaceWebflow>
  </documentManagement>
</p:properties>
</file>

<file path=customXml/itemProps1.xml><?xml version="1.0" encoding="utf-8"?>
<ds:datastoreItem xmlns:ds="http://schemas.openxmlformats.org/officeDocument/2006/customXml" ds:itemID="{D3DEF56B-54F7-45C0-A49E-FE17A7091286}"/>
</file>

<file path=customXml/itemProps2.xml><?xml version="1.0" encoding="utf-8"?>
<ds:datastoreItem xmlns:ds="http://schemas.openxmlformats.org/officeDocument/2006/customXml" ds:itemID="{5EC63E91-DAED-4360-AE48-6DB4221205B3}"/>
</file>

<file path=customXml/itemProps3.xml><?xml version="1.0" encoding="utf-8"?>
<ds:datastoreItem xmlns:ds="http://schemas.openxmlformats.org/officeDocument/2006/customXml" ds:itemID="{2E891AAC-6EF1-4091-999D-B9E407D425D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13</TotalTime>
  <Words>116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Mariluz López Acevedo</dc:creator>
  <cp:lastModifiedBy>Myriam Soto Pagán</cp:lastModifiedBy>
  <cp:revision>6</cp:revision>
  <dcterms:created xsi:type="dcterms:W3CDTF">2023-02-07T17:40:00Z</dcterms:created>
  <dcterms:modified xsi:type="dcterms:W3CDTF">2024-12-23T02:42:52Z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34345d5-b8e0-4a5a-b857-5bc7a1d5607d_Enabled">
    <vt:lpwstr>true</vt:lpwstr>
  </property>
  <property fmtid="{D5CDD505-2E9C-101B-9397-08002B2CF9AE}" pid="3" name="MSIP_Label_434345d5-b8e0-4a5a-b857-5bc7a1d5607d_SetDate">
    <vt:lpwstr>2024-12-23T02:42:50Z</vt:lpwstr>
  </property>
  <property fmtid="{D5CDD505-2E9C-101B-9397-08002B2CF9AE}" pid="4" name="MSIP_Label_434345d5-b8e0-4a5a-b857-5bc7a1d5607d_Method">
    <vt:lpwstr>Privileged</vt:lpwstr>
  </property>
  <property fmtid="{D5CDD505-2E9C-101B-9397-08002B2CF9AE}" pid="5" name="MSIP_Label_434345d5-b8e0-4a5a-b857-5bc7a1d5607d_Name">
    <vt:lpwstr>Etiqueta General</vt:lpwstr>
  </property>
  <property fmtid="{D5CDD505-2E9C-101B-9397-08002B2CF9AE}" pid="6" name="MSIP_Label_434345d5-b8e0-4a5a-b857-5bc7a1d5607d_SiteId">
    <vt:lpwstr>f158816a-c495-432d-ab2e-ec87c98727fa</vt:lpwstr>
  </property>
  <property fmtid="{D5CDD505-2E9C-101B-9397-08002B2CF9AE}" pid="7" name="MSIP_Label_434345d5-b8e0-4a5a-b857-5bc7a1d5607d_ActionId">
    <vt:lpwstr>6bf91863-3d6e-45a4-a928-cbd9d95618a5</vt:lpwstr>
  </property>
  <property fmtid="{D5CDD505-2E9C-101B-9397-08002B2CF9AE}" pid="8" name="MSIP_Label_434345d5-b8e0-4a5a-b857-5bc7a1d5607d_ContentBits">
    <vt:lpwstr>0</vt:lpwstr>
  </property>
  <property fmtid="{D5CDD505-2E9C-101B-9397-08002B2CF9AE}" pid="9" name="ContentTypeId">
    <vt:lpwstr>0x0101004517D3EE593A8A4D9AAE3F2AD010A0BC</vt:lpwstr>
  </property>
</Properties>
</file>