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B4E6"/>
    <a:srgbClr val="88CADC"/>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59A748-71FB-4C90-B94C-221F2F41095E}" v="4" dt="2024-12-23T02:41:32.8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8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iam Soto Pagán" userId="debf7ad1-86cd-44d6-ba0a-2e7a67c6fe11" providerId="ADAL" clId="{6759A748-71FB-4C90-B94C-221F2F41095E}"/>
    <pc:docChg chg="undo custSel addSld modSld">
      <pc:chgData name="Myriam Soto Pagán" userId="debf7ad1-86cd-44d6-ba0a-2e7a67c6fe11" providerId="ADAL" clId="{6759A748-71FB-4C90-B94C-221F2F41095E}" dt="2024-12-23T02:56:29.972" v="115" actId="20577"/>
      <pc:docMkLst>
        <pc:docMk/>
      </pc:docMkLst>
      <pc:sldChg chg="modSp mod">
        <pc:chgData name="Myriam Soto Pagán" userId="debf7ad1-86cd-44d6-ba0a-2e7a67c6fe11" providerId="ADAL" clId="{6759A748-71FB-4C90-B94C-221F2F41095E}" dt="2024-12-23T02:56:29.972" v="115" actId="20577"/>
        <pc:sldMkLst>
          <pc:docMk/>
          <pc:sldMk cId="4119224054" sldId="256"/>
        </pc:sldMkLst>
        <pc:spChg chg="mod">
          <ac:chgData name="Myriam Soto Pagán" userId="debf7ad1-86cd-44d6-ba0a-2e7a67c6fe11" providerId="ADAL" clId="{6759A748-71FB-4C90-B94C-221F2F41095E}" dt="2024-12-23T02:35:26.742" v="10" actId="1076"/>
          <ac:spMkLst>
            <pc:docMk/>
            <pc:sldMk cId="4119224054" sldId="256"/>
            <ac:spMk id="7" creationId="{7B647B02-AA50-FDB8-A99F-470226DF4BB1}"/>
          </ac:spMkLst>
        </pc:spChg>
        <pc:graphicFrameChg chg="mod modGraphic">
          <ac:chgData name="Myriam Soto Pagán" userId="debf7ad1-86cd-44d6-ba0a-2e7a67c6fe11" providerId="ADAL" clId="{6759A748-71FB-4C90-B94C-221F2F41095E}" dt="2024-12-23T02:56:29.972" v="115" actId="20577"/>
          <ac:graphicFrameMkLst>
            <pc:docMk/>
            <pc:sldMk cId="4119224054" sldId="256"/>
            <ac:graphicFrameMk id="6" creationId="{815F7FC4-4EBB-59D1-0275-69787370FF26}"/>
          </ac:graphicFrameMkLst>
        </pc:graphicFrameChg>
      </pc:sldChg>
      <pc:sldChg chg="addSp modSp new mod">
        <pc:chgData name="Myriam Soto Pagán" userId="debf7ad1-86cd-44d6-ba0a-2e7a67c6fe11" providerId="ADAL" clId="{6759A748-71FB-4C90-B94C-221F2F41095E}" dt="2024-12-23T02:46:12.630" v="98" actId="113"/>
        <pc:sldMkLst>
          <pc:docMk/>
          <pc:sldMk cId="1330675415" sldId="257"/>
        </pc:sldMkLst>
        <pc:spChg chg="add mod">
          <ac:chgData name="Myriam Soto Pagán" userId="debf7ad1-86cd-44d6-ba0a-2e7a67c6fe11" providerId="ADAL" clId="{6759A748-71FB-4C90-B94C-221F2F41095E}" dt="2024-12-23T02:41:32.802" v="90"/>
          <ac:spMkLst>
            <pc:docMk/>
            <pc:sldMk cId="1330675415" sldId="257"/>
            <ac:spMk id="3" creationId="{317951C0-05DA-2E4F-0E39-CEC88C475A98}"/>
          </ac:spMkLst>
        </pc:spChg>
        <pc:graphicFrameChg chg="add mod modGraphic">
          <ac:chgData name="Myriam Soto Pagán" userId="debf7ad1-86cd-44d6-ba0a-2e7a67c6fe11" providerId="ADAL" clId="{6759A748-71FB-4C90-B94C-221F2F41095E}" dt="2024-12-23T02:46:12.630" v="98" actId="113"/>
          <ac:graphicFrameMkLst>
            <pc:docMk/>
            <pc:sldMk cId="1330675415" sldId="257"/>
            <ac:graphicFrameMk id="2" creationId="{34A706AB-27BD-887E-AF21-ABCF8CD03CD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28572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50233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00876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5900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6C10E6-2E9D-4EBB-A6F3-0612749DB83B}" type="datetimeFigureOut">
              <a:rPr lang="es-PR" smtClean="0"/>
              <a:t>12/22/2024</a:t>
            </a:fld>
            <a:endParaRPr lang="es-PR"/>
          </a:p>
        </p:txBody>
      </p:sp>
      <p:sp>
        <p:nvSpPr>
          <p:cNvPr id="5" name="Footer Placeholder 4"/>
          <p:cNvSpPr>
            <a:spLocks noGrp="1"/>
          </p:cNvSpPr>
          <p:nvPr>
            <p:ph type="ftr" sz="quarter" idx="11"/>
          </p:nvPr>
        </p:nvSpPr>
        <p:spPr/>
        <p:txBody>
          <a:bodyPr/>
          <a:lstStyle/>
          <a:p>
            <a:endParaRPr lang="es-PR"/>
          </a:p>
        </p:txBody>
      </p:sp>
      <p:sp>
        <p:nvSpPr>
          <p:cNvPr id="6" name="Slide Number Placeholder 5"/>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522082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6C10E6-2E9D-4EBB-A6F3-0612749DB83B}" type="datetimeFigureOut">
              <a:rPr lang="es-PR" smtClean="0"/>
              <a:t>12/22/2024</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162357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6C10E6-2E9D-4EBB-A6F3-0612749DB83B}" type="datetimeFigureOut">
              <a:rPr lang="es-PR" smtClean="0"/>
              <a:t>12/22/2024</a:t>
            </a:fld>
            <a:endParaRPr lang="es-PR"/>
          </a:p>
        </p:txBody>
      </p:sp>
      <p:sp>
        <p:nvSpPr>
          <p:cNvPr id="8" name="Footer Placeholder 7"/>
          <p:cNvSpPr>
            <a:spLocks noGrp="1"/>
          </p:cNvSpPr>
          <p:nvPr>
            <p:ph type="ftr" sz="quarter" idx="11"/>
          </p:nvPr>
        </p:nvSpPr>
        <p:spPr/>
        <p:txBody>
          <a:bodyPr/>
          <a:lstStyle/>
          <a:p>
            <a:endParaRPr lang="es-PR"/>
          </a:p>
        </p:txBody>
      </p:sp>
      <p:sp>
        <p:nvSpPr>
          <p:cNvPr id="9" name="Slide Number Placeholder 8"/>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410212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6C10E6-2E9D-4EBB-A6F3-0612749DB83B}" type="datetimeFigureOut">
              <a:rPr lang="es-PR" smtClean="0"/>
              <a:t>12/22/2024</a:t>
            </a:fld>
            <a:endParaRPr lang="es-PR"/>
          </a:p>
        </p:txBody>
      </p:sp>
      <p:sp>
        <p:nvSpPr>
          <p:cNvPr id="4" name="Footer Placeholder 3"/>
          <p:cNvSpPr>
            <a:spLocks noGrp="1"/>
          </p:cNvSpPr>
          <p:nvPr>
            <p:ph type="ftr" sz="quarter" idx="11"/>
          </p:nvPr>
        </p:nvSpPr>
        <p:spPr/>
        <p:txBody>
          <a:bodyPr/>
          <a:lstStyle/>
          <a:p>
            <a:endParaRPr lang="es-PR"/>
          </a:p>
        </p:txBody>
      </p:sp>
      <p:sp>
        <p:nvSpPr>
          <p:cNvPr id="5" name="Slide Number Placeholder 4"/>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74564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C10E6-2E9D-4EBB-A6F3-0612749DB83B}" type="datetimeFigureOut">
              <a:rPr lang="es-PR" smtClean="0"/>
              <a:t>12/22/2024</a:t>
            </a:fld>
            <a:endParaRPr lang="es-PR"/>
          </a:p>
        </p:txBody>
      </p:sp>
      <p:sp>
        <p:nvSpPr>
          <p:cNvPr id="3" name="Footer Placeholder 2"/>
          <p:cNvSpPr>
            <a:spLocks noGrp="1"/>
          </p:cNvSpPr>
          <p:nvPr>
            <p:ph type="ftr" sz="quarter" idx="11"/>
          </p:nvPr>
        </p:nvSpPr>
        <p:spPr/>
        <p:txBody>
          <a:bodyPr/>
          <a:lstStyle/>
          <a:p>
            <a:endParaRPr lang="es-PR"/>
          </a:p>
        </p:txBody>
      </p:sp>
      <p:sp>
        <p:nvSpPr>
          <p:cNvPr id="4" name="Slide Number Placeholder 3"/>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3775754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6C10E6-2E9D-4EBB-A6F3-0612749DB83B}" type="datetimeFigureOut">
              <a:rPr lang="es-PR" smtClean="0"/>
              <a:t>12/22/2024</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38853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6C10E6-2E9D-4EBB-A6F3-0612749DB83B}" type="datetimeFigureOut">
              <a:rPr lang="es-PR" smtClean="0"/>
              <a:t>12/22/2024</a:t>
            </a:fld>
            <a:endParaRPr lang="es-PR"/>
          </a:p>
        </p:txBody>
      </p:sp>
      <p:sp>
        <p:nvSpPr>
          <p:cNvPr id="6" name="Footer Placeholder 5"/>
          <p:cNvSpPr>
            <a:spLocks noGrp="1"/>
          </p:cNvSpPr>
          <p:nvPr>
            <p:ph type="ftr" sz="quarter" idx="11"/>
          </p:nvPr>
        </p:nvSpPr>
        <p:spPr/>
        <p:txBody>
          <a:bodyPr/>
          <a:lstStyle/>
          <a:p>
            <a:endParaRPr lang="es-PR"/>
          </a:p>
        </p:txBody>
      </p:sp>
      <p:sp>
        <p:nvSpPr>
          <p:cNvPr id="7" name="Slide Number Placeholder 6"/>
          <p:cNvSpPr>
            <a:spLocks noGrp="1"/>
          </p:cNvSpPr>
          <p:nvPr>
            <p:ph type="sldNum" sz="quarter" idx="12"/>
          </p:nvPr>
        </p:nvSpPr>
        <p:spPr/>
        <p:txBody>
          <a:bodyPr/>
          <a:lstStyle/>
          <a:p>
            <a:fld id="{2C822878-EC96-4736-8C28-A0FE6BD8C24F}" type="slidenum">
              <a:rPr lang="es-PR" smtClean="0"/>
              <a:t>‹#›</a:t>
            </a:fld>
            <a:endParaRPr lang="es-PR"/>
          </a:p>
        </p:txBody>
      </p:sp>
    </p:spTree>
    <p:extLst>
      <p:ext uri="{BB962C8B-B14F-4D97-AF65-F5344CB8AC3E}">
        <p14:creationId xmlns:p14="http://schemas.microsoft.com/office/powerpoint/2010/main" val="270640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C10E6-2E9D-4EBB-A6F3-0612749DB83B}" type="datetimeFigureOut">
              <a:rPr lang="es-PR" smtClean="0"/>
              <a:t>12/22/2024</a:t>
            </a:fld>
            <a:endParaRPr lang="es-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22878-EC96-4736-8C28-A0FE6BD8C24F}" type="slidenum">
              <a:rPr lang="es-PR" smtClean="0"/>
              <a:t>‹#›</a:t>
            </a:fld>
            <a:endParaRPr lang="es-PR"/>
          </a:p>
        </p:txBody>
      </p:sp>
      <p:pic>
        <p:nvPicPr>
          <p:cNvPr id="10" name="Picture 9" descr="Graphical user interface, text, application, email&#10;&#10;Description automatically generated">
            <a:extLst>
              <a:ext uri="{FF2B5EF4-FFF2-40B4-BE49-F238E27FC236}">
                <a16:creationId xmlns:a16="http://schemas.microsoft.com/office/drawing/2014/main" id="{59A8620C-5FE8-7D85-1554-D0E7240C9F8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27125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15F7FC4-4EBB-59D1-0275-69787370FF26}"/>
              </a:ext>
            </a:extLst>
          </p:cNvPr>
          <p:cNvGraphicFramePr>
            <a:graphicFrameLocks noGrp="1"/>
          </p:cNvGraphicFramePr>
          <p:nvPr>
            <p:extLst>
              <p:ext uri="{D42A27DB-BD31-4B8C-83A1-F6EECF244321}">
                <p14:modId xmlns:p14="http://schemas.microsoft.com/office/powerpoint/2010/main" val="1164928729"/>
              </p:ext>
            </p:extLst>
          </p:nvPr>
        </p:nvGraphicFramePr>
        <p:xfrm>
          <a:off x="811865" y="1877676"/>
          <a:ext cx="7520269" cy="2917608"/>
        </p:xfrm>
        <a:graphic>
          <a:graphicData uri="http://schemas.openxmlformats.org/drawingml/2006/table">
            <a:tbl>
              <a:tblPr firstRow="1" firstCol="1" bandRow="1"/>
              <a:tblGrid>
                <a:gridCol w="434229">
                  <a:extLst>
                    <a:ext uri="{9D8B030D-6E8A-4147-A177-3AD203B41FA5}">
                      <a16:colId xmlns:a16="http://schemas.microsoft.com/office/drawing/2014/main" val="2980970942"/>
                    </a:ext>
                  </a:extLst>
                </a:gridCol>
                <a:gridCol w="1197303">
                  <a:extLst>
                    <a:ext uri="{9D8B030D-6E8A-4147-A177-3AD203B41FA5}">
                      <a16:colId xmlns:a16="http://schemas.microsoft.com/office/drawing/2014/main" val="88230216"/>
                    </a:ext>
                  </a:extLst>
                </a:gridCol>
                <a:gridCol w="1064301">
                  <a:extLst>
                    <a:ext uri="{9D8B030D-6E8A-4147-A177-3AD203B41FA5}">
                      <a16:colId xmlns:a16="http://schemas.microsoft.com/office/drawing/2014/main" val="2805155929"/>
                    </a:ext>
                  </a:extLst>
                </a:gridCol>
                <a:gridCol w="3205023">
                  <a:extLst>
                    <a:ext uri="{9D8B030D-6E8A-4147-A177-3AD203B41FA5}">
                      <a16:colId xmlns:a16="http://schemas.microsoft.com/office/drawing/2014/main" val="3722500492"/>
                    </a:ext>
                  </a:extLst>
                </a:gridCol>
                <a:gridCol w="1619413">
                  <a:extLst>
                    <a:ext uri="{9D8B030D-6E8A-4147-A177-3AD203B41FA5}">
                      <a16:colId xmlns:a16="http://schemas.microsoft.com/office/drawing/2014/main" val="2132307971"/>
                    </a:ext>
                  </a:extLst>
                </a:gridCol>
              </a:tblGrid>
              <a:tr h="564505">
                <a:tc>
                  <a:txBody>
                    <a:bodyPr/>
                    <a:lstStyle/>
                    <a:p>
                      <a:pPr marL="0" marR="0" algn="ctr">
                        <a:spcBef>
                          <a:spcPts val="0"/>
                        </a:spcBef>
                        <a:spcAft>
                          <a:spcPts val="0"/>
                        </a:spcAft>
                      </a:pPr>
                      <a:r>
                        <a:rPr lang="es-P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PR" sz="1000" dirty="0">
                        <a:effectLst/>
                        <a:latin typeface="Tahoma" panose="020B0604030504040204" pitchFamily="34" charset="0"/>
                        <a:ea typeface="Tahoma" panose="020B0604030504040204" pitchFamily="34" charset="0"/>
                        <a:cs typeface="Times New Roman" panose="02020603050405020304" pitchFamily="18"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NUMERO DE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FECHA RECIBIDO</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INFORMACION SOLICITADA</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ESTATUS DE LA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extLst>
                  <a:ext uri="{0D108BD9-81ED-4DB2-BD59-A6C34878D82A}">
                    <a16:rowId xmlns:a16="http://schemas.microsoft.com/office/drawing/2014/main" val="2981316259"/>
                  </a:ext>
                </a:extLst>
              </a:tr>
              <a:tr h="2353103">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a:t>
                      </a:r>
                      <a:endParaRPr lang="es-PR"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tabLst/>
                      </a:pPr>
                      <a:r>
                        <a:rPr lang="es-PR" sz="1000" b="1" dirty="0">
                          <a:solidFill>
                            <a:srgbClr val="000000"/>
                          </a:solidFill>
                          <a:effectLst/>
                          <a:latin typeface="+mj-lt"/>
                          <a:ea typeface="Times New Roman" panose="02020603050405020304" pitchFamily="18" charset="0"/>
                          <a:cs typeface="Arial" panose="020B0604020202020204" pitchFamily="34" charset="0"/>
                        </a:rPr>
                        <a:t>1</a:t>
                      </a:r>
                      <a:endParaRPr lang="es-PR" sz="1000" b="1" dirty="0">
                        <a:effectLst/>
                        <a:latin typeface="+mj-lt"/>
                        <a:ea typeface="Tahoma" panose="020B0604030504040204" pitchFamily="34" charset="0"/>
                        <a:cs typeface="Arial" panose="020B0604020202020204" pitchFamily="34"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A1-2024-13</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b="1" dirty="0">
                          <a:solidFill>
                            <a:srgbClr val="000000"/>
                          </a:solidFill>
                          <a:effectLst/>
                          <a:latin typeface="+mj-lt"/>
                          <a:ea typeface="Tahoma" panose="020B0604030504040204" pitchFamily="34" charset="0"/>
                          <a:cs typeface="Arial" panose="020B0604020202020204" pitchFamily="34" charset="0"/>
                        </a:rPr>
                        <a:t>S</a:t>
                      </a:r>
                      <a:r>
                        <a:rPr lang="es-PR" sz="1000" b="1">
                          <a:solidFill>
                            <a:srgbClr val="000000"/>
                          </a:solidFill>
                          <a:effectLst/>
                          <a:latin typeface="+mj-lt"/>
                          <a:ea typeface="Tahoma" panose="020B0604030504040204" pitchFamily="34" charset="0"/>
                          <a:cs typeface="Arial" panose="020B0604020202020204" pitchFamily="34" charset="0"/>
                        </a:rPr>
                        <a:t> Septiembre</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Solicitan cualquier informe, minuta, o documento que se haya rendido con la relación a las siguientes comisiones adscritas al Departamento de Desarrollo Económico y Comercio (DDEC):   1.  El Comité Asesor </a:t>
                      </a:r>
                      <a:r>
                        <a:rPr lang="es-PR" sz="1000" b="1" dirty="0" err="1">
                          <a:solidFill>
                            <a:srgbClr val="000000"/>
                          </a:solidFill>
                          <a:effectLst/>
                          <a:latin typeface="+mj-lt"/>
                          <a:ea typeface="Times New Roman" panose="02020603050405020304" pitchFamily="18" charset="0"/>
                          <a:cs typeface="Arial" panose="020B0604020202020204" pitchFamily="34" charset="0"/>
                        </a:rPr>
                        <a:t>Interagencial</a:t>
                      </a:r>
                      <a:r>
                        <a:rPr lang="es-PR" sz="1000" b="1" dirty="0">
                          <a:solidFill>
                            <a:srgbClr val="000000"/>
                          </a:solidFill>
                          <a:effectLst/>
                          <a:latin typeface="+mj-lt"/>
                          <a:ea typeface="Times New Roman" panose="02020603050405020304" pitchFamily="18" charset="0"/>
                          <a:cs typeface="Arial" panose="020B0604020202020204" pitchFamily="34" charset="0"/>
                        </a:rPr>
                        <a:t> para el Desarrollo de la Economía Colaborativa creado por la Ley Núm. 51 de 20 de junio de 2019. 2. El Consejo Intersectorial para el Fortalecimiento y Desarrollo de las Organizaciones Sin Fines de Lucro, creado por la Ley Núm. 123 de 18 de julio de 2008.  Quisiéramos estudiar estos informes con el propósito de ver el funcionamiento de los respectivos comités, el proceso de toma de decisiones al momento de componerse y las recomendaciones finales que brindaron conforme a la ley.</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000" b="1" dirty="0">
                          <a:effectLst/>
                          <a:latin typeface="+mj-lt"/>
                          <a:ea typeface="Tahoma" panose="020B0604030504040204" pitchFamily="34" charset="0"/>
                          <a:cs typeface="Arial" panose="020B0604020202020204" pitchFamily="34" charset="0"/>
                        </a:rPr>
                        <a:t>             </a:t>
                      </a:r>
                      <a:r>
                        <a:rPr lang="en-US" sz="1000" b="1" dirty="0" err="1">
                          <a:effectLst/>
                          <a:latin typeface="+mj-lt"/>
                          <a:ea typeface="Tahoma" panose="020B0604030504040204" pitchFamily="34" charset="0"/>
                          <a:cs typeface="Arial" panose="020B0604020202020204" pitchFamily="34" charset="0"/>
                        </a:rPr>
                        <a:t>Atendido</a:t>
                      </a:r>
                      <a:r>
                        <a:rPr lang="en-US" sz="1000" b="1" dirty="0">
                          <a:effectLst/>
                          <a:latin typeface="+mj-lt"/>
                          <a:ea typeface="Tahoma" panose="020B0604030504040204" pitchFamily="34" charset="0"/>
                          <a:cs typeface="Arial" panose="020B0604020202020204" pitchFamily="34" charset="0"/>
                        </a:rPr>
                        <a:t>    </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3942475"/>
                  </a:ext>
                </a:extLst>
              </a:tr>
            </a:tbl>
          </a:graphicData>
        </a:graphic>
      </p:graphicFrame>
      <p:sp>
        <p:nvSpPr>
          <p:cNvPr id="7" name="TextBox 6">
            <a:extLst>
              <a:ext uri="{FF2B5EF4-FFF2-40B4-BE49-F238E27FC236}">
                <a16:creationId xmlns:a16="http://schemas.microsoft.com/office/drawing/2014/main" id="{7B647B02-AA50-FDB8-A99F-470226DF4BB1}"/>
              </a:ext>
            </a:extLst>
          </p:cNvPr>
          <p:cNvSpPr txBox="1"/>
          <p:nvPr/>
        </p:nvSpPr>
        <p:spPr>
          <a:xfrm>
            <a:off x="1493184" y="1408502"/>
            <a:ext cx="6157632" cy="369332"/>
          </a:xfrm>
          <a:prstGeom prst="rect">
            <a:avLst/>
          </a:prstGeom>
          <a:noFill/>
        </p:spPr>
        <p:txBody>
          <a:bodyPr wrap="square" rtlCol="0">
            <a:spAutoFit/>
          </a:bodyPr>
          <a:lstStyle/>
          <a:p>
            <a:pPr algn="ctr"/>
            <a:r>
              <a:rPr lang="en-US" b="1" dirty="0"/>
              <a:t>SEPTIEMBRE 2024</a:t>
            </a:r>
            <a:endParaRPr lang="es-PR" b="1" dirty="0"/>
          </a:p>
        </p:txBody>
      </p:sp>
    </p:spTree>
    <p:extLst>
      <p:ext uri="{BB962C8B-B14F-4D97-AF65-F5344CB8AC3E}">
        <p14:creationId xmlns:p14="http://schemas.microsoft.com/office/powerpoint/2010/main" val="4119224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4A706AB-27BD-887E-AF21-ABCF8CD03CDC}"/>
              </a:ext>
            </a:extLst>
          </p:cNvPr>
          <p:cNvGraphicFramePr>
            <a:graphicFrameLocks noGrp="1"/>
          </p:cNvGraphicFramePr>
          <p:nvPr>
            <p:extLst>
              <p:ext uri="{D42A27DB-BD31-4B8C-83A1-F6EECF244321}">
                <p14:modId xmlns:p14="http://schemas.microsoft.com/office/powerpoint/2010/main" val="844129876"/>
              </p:ext>
            </p:extLst>
          </p:nvPr>
        </p:nvGraphicFramePr>
        <p:xfrm>
          <a:off x="811865" y="1877676"/>
          <a:ext cx="7520269" cy="2917608"/>
        </p:xfrm>
        <a:graphic>
          <a:graphicData uri="http://schemas.openxmlformats.org/drawingml/2006/table">
            <a:tbl>
              <a:tblPr firstRow="1" firstCol="1" bandRow="1"/>
              <a:tblGrid>
                <a:gridCol w="434229">
                  <a:extLst>
                    <a:ext uri="{9D8B030D-6E8A-4147-A177-3AD203B41FA5}">
                      <a16:colId xmlns:a16="http://schemas.microsoft.com/office/drawing/2014/main" val="2980970942"/>
                    </a:ext>
                  </a:extLst>
                </a:gridCol>
                <a:gridCol w="1197303">
                  <a:extLst>
                    <a:ext uri="{9D8B030D-6E8A-4147-A177-3AD203B41FA5}">
                      <a16:colId xmlns:a16="http://schemas.microsoft.com/office/drawing/2014/main" val="88230216"/>
                    </a:ext>
                  </a:extLst>
                </a:gridCol>
                <a:gridCol w="1064301">
                  <a:extLst>
                    <a:ext uri="{9D8B030D-6E8A-4147-A177-3AD203B41FA5}">
                      <a16:colId xmlns:a16="http://schemas.microsoft.com/office/drawing/2014/main" val="2805155929"/>
                    </a:ext>
                  </a:extLst>
                </a:gridCol>
                <a:gridCol w="3205023">
                  <a:extLst>
                    <a:ext uri="{9D8B030D-6E8A-4147-A177-3AD203B41FA5}">
                      <a16:colId xmlns:a16="http://schemas.microsoft.com/office/drawing/2014/main" val="3722500492"/>
                    </a:ext>
                  </a:extLst>
                </a:gridCol>
                <a:gridCol w="1619413">
                  <a:extLst>
                    <a:ext uri="{9D8B030D-6E8A-4147-A177-3AD203B41FA5}">
                      <a16:colId xmlns:a16="http://schemas.microsoft.com/office/drawing/2014/main" val="2132307971"/>
                    </a:ext>
                  </a:extLst>
                </a:gridCol>
              </a:tblGrid>
              <a:tr h="564505">
                <a:tc>
                  <a:txBody>
                    <a:bodyPr/>
                    <a:lstStyle/>
                    <a:p>
                      <a:pPr marL="0" marR="0" algn="ctr">
                        <a:spcBef>
                          <a:spcPts val="0"/>
                        </a:spcBef>
                        <a:spcAft>
                          <a:spcPts val="0"/>
                        </a:spcAft>
                      </a:pPr>
                      <a:r>
                        <a:rPr lang="es-P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PR" sz="1000" dirty="0">
                        <a:effectLst/>
                        <a:latin typeface="Tahoma" panose="020B0604030504040204" pitchFamily="34" charset="0"/>
                        <a:ea typeface="Tahoma" panose="020B0604030504040204" pitchFamily="34" charset="0"/>
                        <a:cs typeface="Times New Roman" panose="02020603050405020304" pitchFamily="18" charset="0"/>
                      </a:endParaRP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NUMERO DE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FECHA RECIBIDO</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INFORMACION SOLICITADA</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Times New Roman" panose="02020603050405020304" pitchFamily="18" charset="0"/>
                        </a:rPr>
                        <a:t>ESTATUS DE LA SOLICITUD</a:t>
                      </a:r>
                      <a:endParaRPr lang="es-PR" sz="1000" dirty="0">
                        <a:effectLst/>
                        <a:latin typeface="+mj-lt"/>
                        <a:ea typeface="Tahoma" panose="020B0604030504040204" pitchFamily="34" charset="0"/>
                        <a:cs typeface="Times New Roman" panose="02020603050405020304" pitchFamily="18"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B4E6"/>
                    </a:solidFill>
                  </a:tcPr>
                </a:tc>
                <a:extLst>
                  <a:ext uri="{0D108BD9-81ED-4DB2-BD59-A6C34878D82A}">
                    <a16:rowId xmlns:a16="http://schemas.microsoft.com/office/drawing/2014/main" val="2981316259"/>
                  </a:ext>
                </a:extLst>
              </a:tr>
              <a:tr h="2353103">
                <a:tc>
                  <a:txBody>
                    <a:bodyPr/>
                    <a:lstStyle/>
                    <a:p>
                      <a:pPr marL="0" marR="0" algn="ctr">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a:t>
                      </a:r>
                      <a:endParaRPr lang="es-PR" sz="1000" b="1" dirty="0">
                        <a:effectLst/>
                        <a:latin typeface="+mj-lt"/>
                        <a:ea typeface="Tahoma" panose="020B0604030504040204" pitchFamily="34"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pPr>
                      <a:endParaRPr lang="es-PR" sz="1000" b="1" dirty="0">
                        <a:solidFill>
                          <a:srgbClr val="000000"/>
                        </a:solidFill>
                        <a:effectLst/>
                        <a:latin typeface="+mj-lt"/>
                        <a:ea typeface="Times New Roman" panose="02020603050405020304" pitchFamily="18" charset="0"/>
                        <a:cs typeface="Arial" panose="020B0604020202020204" pitchFamily="34" charset="0"/>
                      </a:endParaRPr>
                    </a:p>
                    <a:p>
                      <a:pPr marL="0" marR="0" algn="ctr">
                        <a:spcBef>
                          <a:spcPts val="0"/>
                        </a:spcBef>
                        <a:spcAft>
                          <a:spcPts val="0"/>
                        </a:spcAft>
                        <a:tabLst/>
                      </a:pPr>
                      <a:r>
                        <a:rPr lang="es-PR" sz="1000" b="1" dirty="0">
                          <a:effectLst/>
                          <a:latin typeface="+mj-lt"/>
                          <a:ea typeface="Tahoma" panose="020B0604030504040204" pitchFamily="34" charset="0"/>
                          <a:cs typeface="Arial" panose="020B0604020202020204" pitchFamily="34" charset="0"/>
                        </a:rPr>
                        <a:t>2</a:t>
                      </a:r>
                    </a:p>
                  </a:txBody>
                  <a:tcPr marL="42256" marR="422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A1-2024-14</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b="1" dirty="0">
                          <a:solidFill>
                            <a:srgbClr val="000000"/>
                          </a:solidFill>
                          <a:effectLst/>
                          <a:latin typeface="+mj-lt"/>
                          <a:ea typeface="Tahoma" panose="020B0604030504040204" pitchFamily="34" charset="0"/>
                          <a:cs typeface="Arial" panose="020B0604020202020204" pitchFamily="34" charset="0"/>
                        </a:rPr>
                        <a:t>S</a:t>
                      </a:r>
                      <a:r>
                        <a:rPr lang="es-PR" sz="1000" b="1" dirty="0" err="1">
                          <a:solidFill>
                            <a:srgbClr val="000000"/>
                          </a:solidFill>
                          <a:effectLst/>
                          <a:latin typeface="+mj-lt"/>
                          <a:ea typeface="Tahoma" panose="020B0604030504040204" pitchFamily="34" charset="0"/>
                          <a:cs typeface="Arial" panose="020B0604020202020204" pitchFamily="34" charset="0"/>
                        </a:rPr>
                        <a:t>ept</a:t>
                      </a:r>
                      <a:r>
                        <a:rPr lang="es-PR" sz="1000" b="1" dirty="0">
                          <a:solidFill>
                            <a:srgbClr val="000000"/>
                          </a:solidFill>
                          <a:effectLst/>
                          <a:latin typeface="+mj-lt"/>
                          <a:ea typeface="Tahoma" panose="020B0604030504040204" pitchFamily="34" charset="0"/>
                          <a:cs typeface="Arial" panose="020B0604020202020204" pitchFamily="34" charset="0"/>
                        </a:rPr>
                        <a:t>. 9</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Solicitud sobre el presupuesto, programas de financiamiento, incentivos o subsidios aprobados para el sector de las industrias creativas del país desde el año 2022 hasta el presente. Favor de hacer entrega de la información en formato de Excel o CSV a través de correo electrónico o Google Drive. </a:t>
                      </a:r>
                    </a:p>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a:t>
                      </a:r>
                    </a:p>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La solicitud incluye:</a:t>
                      </a:r>
                    </a:p>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Presupuesto asignado para el sector de las industrias creativas para los años 2022, 2023 y 2024.</a:t>
                      </a:r>
                    </a:p>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Informe con el desglose de dicho presupuesto por sectores (moda, música, arte, etc.).</a:t>
                      </a:r>
                    </a:p>
                    <a:p>
                      <a:pPr marL="0" marR="0" indent="0" algn="just" defTabSz="114300">
                        <a:lnSpc>
                          <a:spcPct val="100000"/>
                        </a:lnSpc>
                        <a:spcBef>
                          <a:spcPts val="0"/>
                        </a:spcBef>
                        <a:spcAft>
                          <a:spcPts val="0"/>
                        </a:spcAft>
                      </a:pPr>
                      <a:r>
                        <a:rPr lang="es-PR" sz="1000" b="1" dirty="0">
                          <a:solidFill>
                            <a:srgbClr val="000000"/>
                          </a:solidFill>
                          <a:effectLst/>
                          <a:latin typeface="+mj-lt"/>
                          <a:ea typeface="Times New Roman" panose="02020603050405020304" pitchFamily="18" charset="0"/>
                          <a:cs typeface="Arial" panose="020B0604020202020204" pitchFamily="34" charset="0"/>
                        </a:rPr>
                        <a:t>•  Programas de financiamiento, incentivos o subsidios aprobados por año.</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000" b="1" dirty="0">
                          <a:effectLst/>
                          <a:latin typeface="+mj-lt"/>
                          <a:ea typeface="Tahoma" panose="020B0604030504040204" pitchFamily="34" charset="0"/>
                          <a:cs typeface="Arial" panose="020B0604020202020204" pitchFamily="34" charset="0"/>
                        </a:rPr>
                        <a:t>             </a:t>
                      </a:r>
                      <a:r>
                        <a:rPr lang="en-US" sz="1000" b="1" dirty="0" err="1">
                          <a:effectLst/>
                          <a:latin typeface="+mj-lt"/>
                          <a:ea typeface="Tahoma" panose="020B0604030504040204" pitchFamily="34" charset="0"/>
                          <a:cs typeface="Arial" panose="020B0604020202020204" pitchFamily="34" charset="0"/>
                        </a:rPr>
                        <a:t>Atendido</a:t>
                      </a:r>
                      <a:r>
                        <a:rPr lang="en-US" sz="1000" b="1" dirty="0">
                          <a:effectLst/>
                          <a:latin typeface="+mj-lt"/>
                          <a:ea typeface="Tahoma" panose="020B0604030504040204" pitchFamily="34" charset="0"/>
                          <a:cs typeface="Arial" panose="020B0604020202020204" pitchFamily="34" charset="0"/>
                        </a:rPr>
                        <a:t>    </a:t>
                      </a:r>
                      <a:endParaRPr lang="es-PR" sz="1000" b="1" dirty="0">
                        <a:effectLst/>
                        <a:latin typeface="+mj-lt"/>
                        <a:ea typeface="Tahoma" panose="020B0604030504040204" pitchFamily="34" charset="0"/>
                        <a:cs typeface="Arial" panose="020B0604020202020204" pitchFamily="34" charset="0"/>
                      </a:endParaRPr>
                    </a:p>
                  </a:txBody>
                  <a:tcPr marL="42256" marR="422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3942475"/>
                  </a:ext>
                </a:extLst>
              </a:tr>
            </a:tbl>
          </a:graphicData>
        </a:graphic>
      </p:graphicFrame>
      <p:sp>
        <p:nvSpPr>
          <p:cNvPr id="3" name="TextBox 2">
            <a:extLst>
              <a:ext uri="{FF2B5EF4-FFF2-40B4-BE49-F238E27FC236}">
                <a16:creationId xmlns:a16="http://schemas.microsoft.com/office/drawing/2014/main" id="{317951C0-05DA-2E4F-0E39-CEC88C475A98}"/>
              </a:ext>
            </a:extLst>
          </p:cNvPr>
          <p:cNvSpPr txBox="1"/>
          <p:nvPr/>
        </p:nvSpPr>
        <p:spPr>
          <a:xfrm>
            <a:off x="1493184" y="1408502"/>
            <a:ext cx="6157632" cy="369332"/>
          </a:xfrm>
          <a:prstGeom prst="rect">
            <a:avLst/>
          </a:prstGeom>
          <a:noFill/>
        </p:spPr>
        <p:txBody>
          <a:bodyPr wrap="square" rtlCol="0">
            <a:spAutoFit/>
          </a:bodyPr>
          <a:lstStyle/>
          <a:p>
            <a:pPr algn="ctr"/>
            <a:r>
              <a:rPr lang="en-US" b="1" dirty="0"/>
              <a:t>SEPTIEMBRE 2024</a:t>
            </a:r>
            <a:endParaRPr lang="es-PR" b="1" dirty="0"/>
          </a:p>
        </p:txBody>
      </p:sp>
    </p:spTree>
    <p:extLst>
      <p:ext uri="{BB962C8B-B14F-4D97-AF65-F5344CB8AC3E}">
        <p14:creationId xmlns:p14="http://schemas.microsoft.com/office/powerpoint/2010/main" val="13306754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517D3EE593A8A4D9AAE3F2AD010A0BC" ma:contentTypeVersion="20" ma:contentTypeDescription="Crear nuevo documento." ma:contentTypeScope="" ma:versionID="4a118e5010ac8a252d393191915ceed6">
  <xsd:schema xmlns:xsd="http://www.w3.org/2001/XMLSchema" xmlns:xs="http://www.w3.org/2001/XMLSchema" xmlns:p="http://schemas.microsoft.com/office/2006/metadata/properties" xmlns:ns1="http://schemas.microsoft.com/sharepoint/v3" xmlns:ns2="6ea6a792-ef83-4575-af34-288d3fd4cb51" xmlns:ns3="2e0f9a37-d5d4-403e-a0de-8e0e72481b0e" targetNamespace="http://schemas.microsoft.com/office/2006/metadata/properties" ma:root="true" ma:fieldsID="96472d19c15ba856ee5442449736188e" ns1:_="" ns2:_="" ns3:_="">
    <xsd:import namespace="http://schemas.microsoft.com/sharepoint/v3"/>
    <xsd:import namespace="6ea6a792-ef83-4575-af34-288d3fd4cb51"/>
    <xsd:import namespace="2e0f9a37-d5d4-403e-a0de-8e0e72481b0e"/>
    <xsd:element name="properties">
      <xsd:complexType>
        <xsd:sequence>
          <xsd:element name="documentManagement">
            <xsd:complexType>
              <xsd:all>
                <xsd:element ref="ns2:EnlaceWebflow" minOccurs="0"/>
                <xsd:element ref="ns2:NumericOrder" minOccurs="0"/>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Enlace_x002d_Alterno" minOccurs="0"/>
                <xsd:element ref="ns1:_ip_UnifiedCompliancePolicyProperties" minOccurs="0"/>
                <xsd:element ref="ns1:_ip_UnifiedCompliancePolicyUIActio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Propiedades de la Directiva de cumplimiento unificado" ma:hidden="true" ma:internalName="_ip_UnifiedCompliancePolicyProperties">
      <xsd:simpleType>
        <xsd:restriction base="dms:Note"/>
      </xsd:simpleType>
    </xsd:element>
    <xsd:element name="_ip_UnifiedCompliancePolicyUIAction" ma:index="25"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a6a792-ef83-4575-af34-288d3fd4cb51" elementFormDefault="qualified">
    <xsd:import namespace="http://schemas.microsoft.com/office/2006/documentManagement/types"/>
    <xsd:import namespace="http://schemas.microsoft.com/office/infopath/2007/PartnerControls"/>
    <xsd:element name="EnlaceWebflow" ma:index="8" nillable="true" ma:displayName="EnlaceWebflow" ma:format="Hyperlink" ma:internalName="EnlaceWebflow">
      <xsd:complexType>
        <xsd:complexContent>
          <xsd:extension base="dms:URL">
            <xsd:sequence>
              <xsd:element name="Url" type="dms:ValidUrl" minOccurs="0" nillable="true"/>
              <xsd:element name="Description" type="xsd:string" nillable="true"/>
            </xsd:sequence>
          </xsd:extension>
        </xsd:complexContent>
      </xsd:complexType>
    </xsd:element>
    <xsd:element name="NumericOrder" ma:index="9" nillable="true" ma:displayName="NumericOrder" ma:format="Dropdown" ma:internalName="NumericOrder" ma:percentage="FALSE">
      <xsd:simpleType>
        <xsd:restriction base="dms:Number"/>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5" nillable="true" ma:taxonomy="true" ma:internalName="lcf76f155ced4ddcb4097134ff3c332f" ma:taxonomyFieldName="MediaServiceImageTags" ma:displayName="Etiquetas de imagen" ma:readOnly="false" ma:fieldId="{5cf76f15-5ced-4ddc-b409-7134ff3c332f}" ma:taxonomyMulti="true" ma:sspId="9189064c-74a9-43e5-b572-e3b11b1ca66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Enlace_x002d_Alterno" ma:index="23" nillable="true" ma:displayName="Enlace-Alterno (WEBFLOW)" ma:format="Dropdown" ma:internalName="Enlace_x002d_Alterno">
      <xsd:simpleType>
        <xsd:restriction base="dms:Note">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Location" ma:index="27"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0f9a37-d5d4-403e-a0de-8e0e72481b0e"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TaxCatchAll" ma:index="16" nillable="true" ma:displayName="Taxonomy Catch All Column" ma:hidden="true" ma:list="{1edb5104-a6ea-46f1-a222-154c6f3224c0}" ma:internalName="TaxCatchAll" ma:showField="CatchAllData" ma:web="2e0f9a37-d5d4-403e-a0de-8e0e72481b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2e0f9a37-d5d4-403e-a0de-8e0e72481b0e" xsi:nil="true"/>
    <lcf76f155ced4ddcb4097134ff3c332f xmlns="6ea6a792-ef83-4575-af34-288d3fd4cb51">
      <Terms xmlns="http://schemas.microsoft.com/office/infopath/2007/PartnerControls"/>
    </lcf76f155ced4ddcb4097134ff3c332f>
    <Enlace_x002d_Alterno xmlns="6ea6a792-ef83-4575-af34-288d3fd4cb51" xsi:nil="true"/>
    <NumericOrder xmlns="6ea6a792-ef83-4575-af34-288d3fd4cb51" xsi:nil="true"/>
    <_ip_UnifiedCompliancePolicyProperties xmlns="http://schemas.microsoft.com/sharepoint/v3" xsi:nil="true"/>
    <EnlaceWebflow xmlns="6ea6a792-ef83-4575-af34-288d3fd4cb51">
      <Url xsi:nil="true"/>
      <Description xsi:nil="true"/>
    </EnlaceWebflow>
  </documentManagement>
</p:properties>
</file>

<file path=customXml/itemProps1.xml><?xml version="1.0" encoding="utf-8"?>
<ds:datastoreItem xmlns:ds="http://schemas.openxmlformats.org/officeDocument/2006/customXml" ds:itemID="{9CE6F8C1-248E-4C03-990A-3948CE97811D}"/>
</file>

<file path=customXml/itemProps2.xml><?xml version="1.0" encoding="utf-8"?>
<ds:datastoreItem xmlns:ds="http://schemas.openxmlformats.org/officeDocument/2006/customXml" ds:itemID="{02C4A963-859F-4D46-AE96-60813DA2FC4A}"/>
</file>

<file path=customXml/itemProps3.xml><?xml version="1.0" encoding="utf-8"?>
<ds:datastoreItem xmlns:ds="http://schemas.openxmlformats.org/officeDocument/2006/customXml" ds:itemID="{CC4C1BAC-7E4C-4798-805C-756BA29E23D3}"/>
</file>

<file path=docProps/app.xml><?xml version="1.0" encoding="utf-8"?>
<Properties xmlns="http://schemas.openxmlformats.org/officeDocument/2006/extended-properties" xmlns:vt="http://schemas.openxmlformats.org/officeDocument/2006/docPropsVTypes">
  <Template>Office Theme 2013 - 2022</Template>
  <TotalTime>21</TotalTime>
  <Words>277</Words>
  <Application>Microsoft Office PowerPoint</Application>
  <PresentationFormat>On-screen Show (4:3)</PresentationFormat>
  <Paragraphs>41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Tahoma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Mariluz López Acevedo</dc:creator>
  <cp:lastModifiedBy>Myriam Soto Pagán</cp:lastModifiedBy>
  <cp:revision>5</cp:revision>
  <dcterms:created xsi:type="dcterms:W3CDTF">2023-02-07T17:40:00Z</dcterms:created>
  <dcterms:modified xsi:type="dcterms:W3CDTF">2024-12-23T02:56:32Z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4345d5-b8e0-4a5a-b857-5bc7a1d5607d_Enabled">
    <vt:lpwstr>true</vt:lpwstr>
  </property>
  <property fmtid="{D5CDD505-2E9C-101B-9397-08002B2CF9AE}" pid="3" name="MSIP_Label_434345d5-b8e0-4a5a-b857-5bc7a1d5607d_SetDate">
    <vt:lpwstr>2024-10-25T17:49:35Z</vt:lpwstr>
  </property>
  <property fmtid="{D5CDD505-2E9C-101B-9397-08002B2CF9AE}" pid="4" name="MSIP_Label_434345d5-b8e0-4a5a-b857-5bc7a1d5607d_Method">
    <vt:lpwstr>Privileged</vt:lpwstr>
  </property>
  <property fmtid="{D5CDD505-2E9C-101B-9397-08002B2CF9AE}" pid="5" name="MSIP_Label_434345d5-b8e0-4a5a-b857-5bc7a1d5607d_Name">
    <vt:lpwstr>Etiqueta General</vt:lpwstr>
  </property>
  <property fmtid="{D5CDD505-2E9C-101B-9397-08002B2CF9AE}" pid="6" name="MSIP_Label_434345d5-b8e0-4a5a-b857-5bc7a1d5607d_SiteId">
    <vt:lpwstr>f158816a-c495-432d-ab2e-ec87c98727fa</vt:lpwstr>
  </property>
  <property fmtid="{D5CDD505-2E9C-101B-9397-08002B2CF9AE}" pid="7" name="MSIP_Label_434345d5-b8e0-4a5a-b857-5bc7a1d5607d_ActionId">
    <vt:lpwstr>d2950e3d-5c8f-4d5c-9b2f-da72797a329e</vt:lpwstr>
  </property>
  <property fmtid="{D5CDD505-2E9C-101B-9397-08002B2CF9AE}" pid="8" name="MSIP_Label_434345d5-b8e0-4a5a-b857-5bc7a1d5607d_ContentBits">
    <vt:lpwstr>0</vt:lpwstr>
  </property>
  <property fmtid="{D5CDD505-2E9C-101B-9397-08002B2CF9AE}" pid="9" name="ContentTypeId">
    <vt:lpwstr>0x0101004517D3EE593A8A4D9AAE3F2AD010A0BC</vt:lpwstr>
  </property>
</Properties>
</file>