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B4E6"/>
    <a:srgbClr val="88CAD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6C746F-2D27-4458-A161-441E1990D10F}" v="3" dt="2024-01-02T17:27:20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8572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0233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0876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900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52208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2357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10212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4564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77575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853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70640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10E6-2E9D-4EBB-A6F3-0612749DB83B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2878-EC96-4736-8C28-A0FE6BD8C24F}" type="slidenum">
              <a:rPr lang="es-PR" smtClean="0"/>
              <a:t>‹#›</a:t>
            </a:fld>
            <a:endParaRPr lang="es-PR"/>
          </a:p>
        </p:txBody>
      </p:sp>
      <p:pic>
        <p:nvPicPr>
          <p:cNvPr id="10" name="Picture 9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59A8620C-5FE8-7D85-1554-D0E7240C9F8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2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647B02-AA50-FDB8-A99F-470226DF4BB1}"/>
              </a:ext>
            </a:extLst>
          </p:cNvPr>
          <p:cNvSpPr txBox="1"/>
          <p:nvPr/>
        </p:nvSpPr>
        <p:spPr>
          <a:xfrm>
            <a:off x="1493184" y="1436521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Noviembre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lang="es-P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7D359E9-C865-5423-4DCC-DE212D165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011891"/>
              </p:ext>
            </p:extLst>
          </p:nvPr>
        </p:nvGraphicFramePr>
        <p:xfrm>
          <a:off x="588397" y="1805855"/>
          <a:ext cx="7800229" cy="3812366"/>
        </p:xfrm>
        <a:graphic>
          <a:graphicData uri="http://schemas.openxmlformats.org/drawingml/2006/table">
            <a:tbl>
              <a:tblPr firstRow="1" firstCol="1" bandRow="1"/>
              <a:tblGrid>
                <a:gridCol w="488787">
                  <a:extLst>
                    <a:ext uri="{9D8B030D-6E8A-4147-A177-3AD203B41FA5}">
                      <a16:colId xmlns:a16="http://schemas.microsoft.com/office/drawing/2014/main" val="2980970942"/>
                    </a:ext>
                  </a:extLst>
                </a:gridCol>
                <a:gridCol w="982458">
                  <a:extLst>
                    <a:ext uri="{9D8B030D-6E8A-4147-A177-3AD203B41FA5}">
                      <a16:colId xmlns:a16="http://schemas.microsoft.com/office/drawing/2014/main" val="88230216"/>
                    </a:ext>
                  </a:extLst>
                </a:gridCol>
                <a:gridCol w="834633">
                  <a:extLst>
                    <a:ext uri="{9D8B030D-6E8A-4147-A177-3AD203B41FA5}">
                      <a16:colId xmlns:a16="http://schemas.microsoft.com/office/drawing/2014/main" val="2805155929"/>
                    </a:ext>
                  </a:extLst>
                </a:gridCol>
                <a:gridCol w="4230094">
                  <a:extLst>
                    <a:ext uri="{9D8B030D-6E8A-4147-A177-3AD203B41FA5}">
                      <a16:colId xmlns:a16="http://schemas.microsoft.com/office/drawing/2014/main" val="3722500492"/>
                    </a:ext>
                  </a:extLst>
                </a:gridCol>
                <a:gridCol w="1264257">
                  <a:extLst>
                    <a:ext uri="{9D8B030D-6E8A-4147-A177-3AD203B41FA5}">
                      <a16:colId xmlns:a16="http://schemas.microsoft.com/office/drawing/2014/main" val="2132307971"/>
                    </a:ext>
                  </a:extLst>
                </a:gridCol>
              </a:tblGrid>
              <a:tr h="3532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NUMERO DE SOLICITUD</a:t>
                      </a:r>
                      <a:endParaRPr lang="es-PR" sz="12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FECHA RECIBIDO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INFORMACION SOLICITADA</a:t>
                      </a:r>
                      <a:endParaRPr lang="es-PR" sz="1000" dirty="0">
                        <a:effectLst/>
                        <a:latin typeface="+mj-lt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ESTATUS DE LA SOLICITUD</a:t>
                      </a:r>
                      <a:endParaRPr lang="es-PR" sz="1200" dirty="0"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B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16259"/>
                  </a:ext>
                </a:extLst>
              </a:tr>
              <a:tr h="34466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PR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PR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R" sz="10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256" marR="42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R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AI2023-14 </a:t>
                      </a:r>
                      <a:endParaRPr lang="es-P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 Nov.</a:t>
                      </a:r>
                      <a:endParaRPr lang="es-PR" sz="11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Solicitud de Información sobre los formularios para solicitar incentivos.  A continuación se detalla la lista de los formularios que se solicitan en .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pdf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 "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hard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copy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 según sea posible para el DDEC: 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Export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Goods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Services - 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2) Formulario de solicitud para - Individual Investor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Decree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Benefits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Exemptions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Eligible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Fim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Projects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4) Formulario de solicitud para -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Incentives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Opportunity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Zones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the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Development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Puerto Rico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Incentives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Bona Fide Farmer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Private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Puerto Rico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Equity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Funds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Credit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Investment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Research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Development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Exemption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Researchers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Scientists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Application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Tax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Incentives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Tourism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Activities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10) Formulario de solicitud para -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Professionals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of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Difficult</a:t>
                      </a: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s-P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Recruitment</a:t>
                      </a:r>
                      <a:b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Igualmente, se solicitan las instrucciones para cada uno de estos formularios. 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Atendido</a:t>
                      </a:r>
                      <a:endParaRPr lang="es-PR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2256" marR="4225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2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22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18" ma:contentTypeDescription="Crear nuevo documento." ma:contentTypeScope="" ma:versionID="6b27e4ca0d0e5f8b5785f59613f4efe2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7f463c13be64c85dd47a89618ce807e4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FA77D82C-28A1-4415-A724-FF9B04973EBC}"/>
</file>

<file path=customXml/itemProps2.xml><?xml version="1.0" encoding="utf-8"?>
<ds:datastoreItem xmlns:ds="http://schemas.openxmlformats.org/officeDocument/2006/customXml" ds:itemID="{87128A96-AE8C-47A1-846C-19086D393247}"/>
</file>

<file path=customXml/itemProps3.xml><?xml version="1.0" encoding="utf-8"?>
<ds:datastoreItem xmlns:ds="http://schemas.openxmlformats.org/officeDocument/2006/customXml" ds:itemID="{ACF28C50-27D5-42C5-A22B-82779C0985A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234</TotalTime>
  <Words>233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Marisabel Rodríguez Hernández</cp:lastModifiedBy>
  <cp:revision>7</cp:revision>
  <dcterms:created xsi:type="dcterms:W3CDTF">2023-02-07T17:40:00Z</dcterms:created>
  <dcterms:modified xsi:type="dcterms:W3CDTF">2024-01-29T18:10:22Z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