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5" r:id="rId3"/>
    <p:sldId id="267" r:id="rId4"/>
    <p:sldId id="289" r:id="rId5"/>
    <p:sldId id="257" r:id="rId6"/>
    <p:sldId id="290" r:id="rId7"/>
    <p:sldId id="287" r:id="rId8"/>
    <p:sldId id="261" r:id="rId9"/>
    <p:sldId id="277" r:id="rId10"/>
    <p:sldId id="278" r:id="rId11"/>
    <p:sldId id="279" r:id="rId12"/>
    <p:sldId id="286" r:id="rId13"/>
    <p:sldId id="280" r:id="rId14"/>
    <p:sldId id="281" r:id="rId15"/>
    <p:sldId id="282" r:id="rId16"/>
    <p:sldId id="283" r:id="rId17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2" autoAdjust="0"/>
    <p:restoredTop sz="94322" autoAdjust="0"/>
  </p:normalViewPr>
  <p:slideViewPr>
    <p:cSldViewPr>
      <p:cViewPr varScale="1">
        <p:scale>
          <a:sx n="74" d="100"/>
          <a:sy n="74" d="100"/>
        </p:scale>
        <p:origin x="965" y="77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65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11/7/2025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11/7/2025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12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08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6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3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8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6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25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9133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22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7524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52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8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5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54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aFqda_x1xQ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3212" y="1143000"/>
            <a:ext cx="9144000" cy="1981200"/>
          </a:xfrm>
        </p:spPr>
        <p:txBody>
          <a:bodyPr/>
          <a:lstStyle/>
          <a:p>
            <a:pPr algn="r"/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Autodefensa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para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la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inclusión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213" y="4724400"/>
            <a:ext cx="9143999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2100" i="1" dirty="0" err="1">
                <a:solidFill>
                  <a:schemeClr val="accent2">
                    <a:lumMod val="50000"/>
                  </a:schemeClr>
                </a:solidFill>
              </a:rPr>
              <a:t>Guía</a:t>
            </a:r>
            <a:r>
              <a:rPr lang="en-US" sz="2100" i="1" dirty="0">
                <a:solidFill>
                  <a:schemeClr val="accent2">
                    <a:lumMod val="50000"/>
                  </a:schemeClr>
                </a:solidFill>
              </a:rPr>
              <a:t> para ser un </a:t>
            </a:r>
            <a:r>
              <a:rPr lang="en-US" sz="2100" i="1" dirty="0" err="1">
                <a:solidFill>
                  <a:schemeClr val="accent2">
                    <a:lumMod val="50000"/>
                  </a:schemeClr>
                </a:solidFill>
              </a:rPr>
              <a:t>autodefensor</a:t>
            </a:r>
            <a:r>
              <a:rPr lang="en-US" sz="21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100" i="1" dirty="0" err="1">
                <a:solidFill>
                  <a:schemeClr val="accent2">
                    <a:lumMod val="50000"/>
                  </a:schemeClr>
                </a:solidFill>
              </a:rPr>
              <a:t>efectivo</a:t>
            </a:r>
            <a:endParaRPr lang="en-US" sz="2100" i="1" dirty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es-ES_tradnl" sz="2100" i="1" dirty="0">
                <a:solidFill>
                  <a:schemeClr val="accent2">
                    <a:lumMod val="50000"/>
                  </a:schemeClr>
                </a:solidFill>
              </a:rPr>
              <a:t>Fuentes: </a:t>
            </a:r>
          </a:p>
          <a:p>
            <a:pPr algn="r"/>
            <a:r>
              <a:rPr lang="es-ES_tradnl" sz="2100" i="1" dirty="0">
                <a:solidFill>
                  <a:schemeClr val="accent2">
                    <a:lumMod val="50000"/>
                  </a:schemeClr>
                </a:solidFill>
              </a:rPr>
              <a:t>www.</a:t>
            </a:r>
            <a:r>
              <a:rPr lang="en-AU" sz="2100" i="1" dirty="0">
                <a:solidFill>
                  <a:schemeClr val="accent2">
                    <a:lumMod val="50000"/>
                  </a:schemeClr>
                </a:solidFill>
              </a:rPr>
              <a:t> advocacyforinclusion.org</a:t>
            </a:r>
          </a:p>
          <a:p>
            <a:pPr algn="r"/>
            <a:r>
              <a:rPr lang="en-AU" i="1" dirty="0">
                <a:solidFill>
                  <a:schemeClr val="accent2">
                    <a:lumMod val="50000"/>
                  </a:schemeClr>
                </a:solidFill>
              </a:rPr>
              <a:t>Advocacy for Inclusion, Inc.</a:t>
            </a:r>
          </a:p>
          <a:p>
            <a:pPr algn="r"/>
            <a:r>
              <a:rPr lang="en-US" sz="2100" i="1" dirty="0">
                <a:solidFill>
                  <a:schemeClr val="accent2">
                    <a:lumMod val="50000"/>
                  </a:schemeClr>
                </a:solidFill>
              </a:rPr>
              <a:t>Stepping Forward: A Self-Advocacy Guide for Middle and High School Students</a:t>
            </a:r>
          </a:p>
          <a:p>
            <a:pPr algn="r"/>
            <a:endParaRPr lang="en-US" sz="21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763588" y="3619500"/>
            <a:ext cx="11885613" cy="990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3600" dirty="0"/>
              <a:t>Defensoría de las Personas con Impedimentos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1812" y="335845"/>
            <a:ext cx="9067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_tradnl" sz="2400" dirty="0"/>
              <a:t>Reflexionemos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ES_tradnl" sz="2000" dirty="0"/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000" dirty="0"/>
              <a:t>Algunas personas no sienten o manifiestan que tienen impedimentos a pesar de que otras personas los etiquetan así, sienten que sólo necesitan ayuda adicional en algunas áreas de sus vidas. </a:t>
            </a:r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ES_tradnl" sz="2000" dirty="0"/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000" dirty="0"/>
              <a:t>Algunos prefieren mantenerlo privado y compartirlo únicamente con personas de su confianza.</a:t>
            </a:r>
          </a:p>
          <a:p>
            <a:pPr algn="just">
              <a:lnSpc>
                <a:spcPct val="90000"/>
              </a:lnSpc>
            </a:pPr>
            <a:endParaRPr lang="es-ES_tradnl" sz="2000" dirty="0"/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000" dirty="0"/>
              <a:t>Otras personas sienten orgullo de hablar abiertamente sobre sus impedimentos y tratan de levantar conciencia en otros.  </a:t>
            </a:r>
          </a:p>
          <a:p>
            <a:pPr algn="just">
              <a:lnSpc>
                <a:spcPct val="90000"/>
              </a:lnSpc>
            </a:pPr>
            <a:endParaRPr lang="es-ES_tradnl" sz="2000" dirty="0"/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000" dirty="0"/>
              <a:t>Cada uno tiene derecho a decidir si expresa que es una persona con impedimentos o no.  </a:t>
            </a:r>
          </a:p>
          <a:p>
            <a:pPr algn="just">
              <a:lnSpc>
                <a:spcPct val="90000"/>
              </a:lnSpc>
            </a:pPr>
            <a:endParaRPr lang="es-ES_tradnl" sz="2000" dirty="0"/>
          </a:p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000" dirty="0"/>
              <a:t>La sociedad propiamente crea barreras de comunicación, por sus creencias, actitudes, accesibilidad y discrimen, hacia  las personas con impedimentos.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algn="ctr">
              <a:lnSpc>
                <a:spcPct val="90000"/>
              </a:lnSpc>
            </a:pPr>
            <a:r>
              <a:rPr lang="es-ES_tradnl" sz="2800" dirty="0">
                <a:solidFill>
                  <a:srgbClr val="FF0000"/>
                </a:solidFill>
              </a:rPr>
              <a:t>Toda persona debe ser valorada dentro de la sociedad </a:t>
            </a:r>
          </a:p>
          <a:p>
            <a:pPr algn="ctr">
              <a:lnSpc>
                <a:spcPct val="90000"/>
              </a:lnSpc>
            </a:pPr>
            <a:r>
              <a:rPr lang="es-ES_tradnl" sz="2800" dirty="0">
                <a:solidFill>
                  <a:srgbClr val="FF0000"/>
                </a:solidFill>
              </a:rPr>
              <a:t>en la que vive y se desenvuelve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1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012" y="228600"/>
            <a:ext cx="4927600" cy="1020762"/>
          </a:xfrm>
        </p:spPr>
        <p:txBody>
          <a:bodyPr>
            <a:normAutofit/>
          </a:bodyPr>
          <a:lstStyle/>
          <a:p>
            <a:r>
              <a:rPr lang="es-ES" sz="5400" dirty="0"/>
              <a:t>AUTO-DEFENSA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2" y="1524000"/>
            <a:ext cx="8305800" cy="47831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>
                <a:solidFill>
                  <a:schemeClr val="tx1"/>
                </a:solidFill>
              </a:rPr>
              <a:t>Es hablar por sí mismo, entender sus derechos, buscar ayuda, conseguir información para tomar decisiones usted mismo.</a:t>
            </a:r>
          </a:p>
          <a:p>
            <a:pPr marL="0" indent="0" algn="just">
              <a:buNone/>
            </a:pPr>
            <a:endParaRPr lang="es-ES" sz="2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s-ES" sz="2800" dirty="0">
                <a:solidFill>
                  <a:schemeClr val="tx1"/>
                </a:solidFill>
              </a:rPr>
              <a:t>Las destrezas como manejo de estrés, conocimiento propio, establecimiento de metas, toma de decisiones, de comunicación, someter reclamos efectivo serán útiles para lograr ser </a:t>
            </a:r>
            <a:r>
              <a:rPr lang="es-ES" sz="2800" u="sng" dirty="0">
                <a:solidFill>
                  <a:schemeClr val="tx1"/>
                </a:solidFill>
              </a:rPr>
              <a:t>asertivo.</a:t>
            </a:r>
            <a:r>
              <a:rPr lang="es-ES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58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6612" y="1524000"/>
            <a:ext cx="8686800" cy="4724400"/>
          </a:xfrm>
        </p:spPr>
        <p:txBody>
          <a:bodyPr/>
          <a:lstStyle/>
          <a:p>
            <a:pPr algn="just"/>
            <a:endParaRPr lang="es-ES" altLang="en-US" sz="2000" dirty="0">
              <a:solidFill>
                <a:schemeClr val="tx1"/>
              </a:solidFill>
            </a:endParaRPr>
          </a:p>
          <a:p>
            <a:pPr algn="just"/>
            <a:r>
              <a:rPr lang="es-ES" sz="3300" b="1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¿Sabía usted que debe informar (o hacer que otros sepan) sobre su condición para poder ser protegido por algunas disposiciones de ley? Es importante que entienda sus derechos y que usted sea capaz de describir claramente su condición a otros.</a:t>
            </a:r>
          </a:p>
          <a:p>
            <a:pPr algn="just"/>
            <a:endParaRPr lang="en-US" sz="3300" b="1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E40667-4060-424E-82BF-A13F81F00171}"/>
              </a:ext>
            </a:extLst>
          </p:cNvPr>
          <p:cNvSpPr/>
          <p:nvPr/>
        </p:nvSpPr>
        <p:spPr>
          <a:xfrm>
            <a:off x="3732212" y="5149334"/>
            <a:ext cx="3133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https://youtu.be/DaFqda_x1xQ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7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5612" y="685800"/>
            <a:ext cx="8594429" cy="1320800"/>
          </a:xfrm>
        </p:spPr>
        <p:txBody>
          <a:bodyPr/>
          <a:lstStyle/>
          <a:p>
            <a:pPr algn="ctr"/>
            <a:r>
              <a:rPr lang="en-US" dirty="0"/>
              <a:t>ASERTIVIDAD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100" dirty="0">
                <a:solidFill>
                  <a:schemeClr val="tx1"/>
                </a:solidFill>
              </a:rPr>
              <a:t>La asertividad es una </a:t>
            </a:r>
            <a:r>
              <a:rPr lang="es-ES" sz="3100" dirty="0">
                <a:solidFill>
                  <a:srgbClr val="FF0000"/>
                </a:solidFill>
              </a:rPr>
              <a:t>habilidad</a:t>
            </a:r>
            <a:r>
              <a:rPr lang="es-ES" sz="3100" dirty="0">
                <a:solidFill>
                  <a:schemeClr val="tx1"/>
                </a:solidFill>
              </a:rPr>
              <a:t> social que se trabaja desde el interior de la persona. Se define como la habilidad para ser claros, francos y directos, diciendo lo que se quiere decir, sin herir los sentimientos de los demás, ni menospreciar la valía de los otros, sólo defendiendo sus derechos como persona</a:t>
            </a:r>
            <a:endParaRPr lang="en-US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2" y="1676400"/>
            <a:ext cx="7977777" cy="4364963"/>
          </a:xfrm>
        </p:spPr>
        <p:txBody>
          <a:bodyPr>
            <a:normAutofit/>
          </a:bodyPr>
          <a:lstStyle/>
          <a:p>
            <a:pPr algn="just"/>
            <a:r>
              <a:rPr lang="es-ES" sz="4000" dirty="0">
                <a:solidFill>
                  <a:schemeClr val="tx1"/>
                </a:solidFill>
              </a:rPr>
              <a:t> Es natural sentirse incómodo hablando de su impedimento o pedir ayuda. Con la práctica y el tiempo, será más fácil.</a:t>
            </a: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8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212" y="2057400"/>
            <a:ext cx="8458200" cy="286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El Desarrollo de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destrezas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autodefensa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facilitarán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el que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pueda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expresar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efectiva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y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propiamente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punto de vista y le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ayudarán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sustentar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3599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99" dirty="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posición</a:t>
            </a:r>
            <a:endParaRPr lang="es-ES_tradnl" sz="3599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626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 txBox="1">
            <a:spLocks/>
          </p:cNvSpPr>
          <p:nvPr/>
        </p:nvSpPr>
        <p:spPr>
          <a:xfrm>
            <a:off x="1751012" y="1905000"/>
            <a:ext cx="9143999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5611" y="1432147"/>
            <a:ext cx="8991600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ES_tradnl" sz="2800" dirty="0"/>
              <a:t>Utilizar la declaración del </a:t>
            </a:r>
            <a:r>
              <a:rPr lang="es-ES_tradnl" sz="2800" b="1" dirty="0"/>
              <a:t>Yo</a:t>
            </a:r>
            <a:r>
              <a:rPr lang="es-ES_tradnl" sz="2800" dirty="0"/>
              <a:t> como forma de expresar a otros cómo usted se siente, evitando acusar a los demás:</a:t>
            </a:r>
          </a:p>
          <a:p>
            <a:pPr algn="just">
              <a:lnSpc>
                <a:spcPct val="90000"/>
              </a:lnSpc>
            </a:pPr>
            <a:endParaRPr lang="es-ES_tradnl" sz="2800" dirty="0"/>
          </a:p>
          <a:p>
            <a:pPr algn="just">
              <a:lnSpc>
                <a:spcPct val="90000"/>
              </a:lnSpc>
            </a:pPr>
            <a:r>
              <a:rPr lang="es-ES_tradnl" sz="2800" dirty="0"/>
              <a:t>Ej.  </a:t>
            </a:r>
            <a:r>
              <a:rPr lang="es-ES_tradnl" sz="2800" b="1" dirty="0"/>
              <a:t>Yo</a:t>
            </a:r>
            <a:r>
              <a:rPr lang="es-ES_tradnl" sz="2800" dirty="0"/>
              <a:t> me siento (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emoción</a:t>
            </a:r>
            <a:r>
              <a:rPr lang="es-ES_tradnl" sz="2800" dirty="0"/>
              <a:t>) cuando (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qué le causa la emoción</a:t>
            </a:r>
            <a:r>
              <a:rPr lang="es-ES_tradnl" sz="2800" dirty="0"/>
              <a:t>) y me gustaría (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que resultado espera</a:t>
            </a:r>
            <a:r>
              <a:rPr lang="es-ES_tradnl" sz="2800" dirty="0"/>
              <a:t>).</a:t>
            </a:r>
          </a:p>
          <a:p>
            <a:pPr algn="just">
              <a:lnSpc>
                <a:spcPct val="90000"/>
              </a:lnSpc>
            </a:pPr>
            <a:endParaRPr lang="es-ES_tradnl" sz="2800" dirty="0"/>
          </a:p>
          <a:p>
            <a:pPr algn="just">
              <a:lnSpc>
                <a:spcPct val="90000"/>
              </a:lnSpc>
            </a:pPr>
            <a:r>
              <a:rPr lang="es-ES_tradnl" sz="2800" dirty="0"/>
              <a:t>En vez de decir:  Cállate, 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tú</a:t>
            </a:r>
            <a:r>
              <a:rPr lang="es-ES_tradnl" sz="2800" dirty="0"/>
              <a:t> me vuelves loco (la declaración del 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tú</a:t>
            </a:r>
            <a:r>
              <a:rPr lang="es-ES_tradnl" sz="2800" dirty="0"/>
              <a:t>)</a:t>
            </a:r>
          </a:p>
          <a:p>
            <a:pPr algn="just">
              <a:lnSpc>
                <a:spcPct val="90000"/>
              </a:lnSpc>
            </a:pPr>
            <a:endParaRPr lang="es-ES_tradnl" sz="2800" dirty="0"/>
          </a:p>
          <a:p>
            <a:pPr algn="just">
              <a:lnSpc>
                <a:spcPct val="90000"/>
              </a:lnSpc>
            </a:pPr>
            <a:r>
              <a:rPr lang="es-ES_tradnl" sz="2800" dirty="0" err="1"/>
              <a:t>Ej</a:t>
            </a:r>
            <a:r>
              <a:rPr lang="es-ES_tradnl" sz="2800" dirty="0"/>
              <a:t>: Me siento 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incómodo</a:t>
            </a:r>
            <a:r>
              <a:rPr lang="es-ES_tradnl" sz="2800" dirty="0"/>
              <a:t> cuando 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no paras de gritar </a:t>
            </a:r>
            <a:r>
              <a:rPr lang="es-ES_tradnl" sz="2800" dirty="0"/>
              <a:t>y </a:t>
            </a:r>
            <a:r>
              <a:rPr lang="es-ES_tradnl" sz="2800" dirty="0">
                <a:solidFill>
                  <a:schemeClr val="accent2">
                    <a:lumMod val="50000"/>
                  </a:schemeClr>
                </a:solidFill>
              </a:rPr>
              <a:t>preferiría que bajaras la voz </a:t>
            </a:r>
            <a:r>
              <a:rPr lang="es-ES_tradnl" sz="2800" dirty="0"/>
              <a:t>para poder dialogar.</a:t>
            </a: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4197" y="73913"/>
            <a:ext cx="8594429" cy="1320800"/>
          </a:xfrm>
        </p:spPr>
        <p:txBody>
          <a:bodyPr/>
          <a:lstStyle/>
          <a:p>
            <a:r>
              <a:rPr lang="es-ES_tradnl" sz="3600" b="1" u="sng" dirty="0"/>
              <a:t>Formas de ser más asertivo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0349" y="990600"/>
            <a:ext cx="8991600" cy="5354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Razones para quejarse:</a:t>
            </a:r>
          </a:p>
          <a:p>
            <a:endParaRPr lang="es-ES_tradnl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Pobre calidad en el servicio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Brechas de privacidad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Pobre acceso a programas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Violaciones a sus derechos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s-ES_tradn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_tradnl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_tradnl" sz="2400" dirty="0"/>
              <a:t>Cuando los procesos son accidentados debemos documentarlos a través de una querella formal. Así</a:t>
            </a:r>
            <a:r>
              <a:rPr lang="es-ES_tradn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2400" dirty="0"/>
              <a:t>damos a la otra parte la oportunidad de identificar situaciones en el ofrecimiento de bienes o servicios, que pueden ser mejoradas.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03212" y="152400"/>
            <a:ext cx="5181600" cy="64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Cómo querellarse</a:t>
            </a:r>
            <a:endParaRPr lang="en-US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7036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7857" y="1981200"/>
            <a:ext cx="9067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/>
              <a:t>Usualmente se comienza </a:t>
            </a:r>
            <a:r>
              <a:rPr lang="es-ES_tradnl" sz="2400" u="sng" dirty="0"/>
              <a:t>hablando</a:t>
            </a:r>
            <a:r>
              <a:rPr lang="es-ES_tradnl" sz="2400" dirty="0"/>
              <a:t> con la persona con la que se tiene el problema o causa incomodidad, luego, ir escalar la situación, si es necesario.  </a:t>
            </a:r>
          </a:p>
          <a:p>
            <a:pPr algn="just"/>
            <a:endParaRPr lang="es-ES_tradnl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Hablar con la persona que causa incomodidad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Solicitar hablar con el Supervisor inmediato del individuo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_tradnl" sz="2400" dirty="0"/>
              <a:t>Solicitar hablar con el Director o encargado del  lugar</a:t>
            </a:r>
            <a:endParaRPr lang="es-ES_tradnl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_tradnl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_tradnl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_tradnl" sz="2400" dirty="0"/>
              <a:t>Evaluar si es necesaria la radicación de una querella formal</a:t>
            </a:r>
          </a:p>
          <a:p>
            <a:pPr algn="just"/>
            <a:endParaRPr lang="es-ES_tradnl" sz="800" dirty="0"/>
          </a:p>
          <a:p>
            <a:pPr algn="just"/>
            <a:endParaRPr lang="es-ES_tradnl" sz="800" dirty="0"/>
          </a:p>
          <a:p>
            <a:endParaRPr lang="es-ES_tradnl" sz="2400" dirty="0"/>
          </a:p>
        </p:txBody>
      </p:sp>
      <p:sp>
        <p:nvSpPr>
          <p:cNvPr id="4" name="Rectangle 3"/>
          <p:cNvSpPr/>
          <p:nvPr/>
        </p:nvSpPr>
        <p:spPr>
          <a:xfrm>
            <a:off x="303212" y="457200"/>
            <a:ext cx="10744200" cy="64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Contra quién querellarse</a:t>
            </a:r>
            <a:endParaRPr lang="en-US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1739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812" y="990600"/>
            <a:ext cx="97424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u="sng" dirty="0"/>
              <a:t>Identificar el problema</a:t>
            </a:r>
            <a:r>
              <a:rPr lang="es-ES_tradnl" sz="2400" dirty="0"/>
              <a:t>, estar claro sobre los hechos  y lo que desea lograr en el proceso.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u="sng" dirty="0"/>
              <a:t>Identificar el proceso establecido por la organización </a:t>
            </a:r>
            <a:r>
              <a:rPr lang="es-ES_tradnl" sz="2400" dirty="0"/>
              <a:t>para presentar la queja (preguntar o a través del internet)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Investigar las </a:t>
            </a:r>
            <a:r>
              <a:rPr lang="es-ES_tradnl" sz="2400" u="sng" dirty="0"/>
              <a:t>políticas, reglamentos, derechos o legislación </a:t>
            </a:r>
            <a:r>
              <a:rPr lang="es-ES_tradnl" sz="2400" dirty="0"/>
              <a:t>que sustentan su reclamo y los términos con que cuenta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Identificar la </a:t>
            </a:r>
            <a:r>
              <a:rPr lang="es-ES_tradnl" sz="2400" u="sng" dirty="0"/>
              <a:t>forma de someter la queja </a:t>
            </a:r>
            <a:r>
              <a:rPr lang="es-ES_tradnl" sz="2400" dirty="0"/>
              <a:t>(personalmente, correo, internet, etc.)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u="sng" dirty="0"/>
              <a:t>Obtener apoyo </a:t>
            </a:r>
            <a:r>
              <a:rPr lang="es-ES_tradnl" sz="2400" dirty="0"/>
              <a:t>de quien entienda puede asistirle durante el proceso, un amigo, un familiar o un profesional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r>
              <a:rPr lang="es-ES_tradnl" sz="2400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61924" y="152400"/>
            <a:ext cx="5029200" cy="64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Proceso</a:t>
            </a:r>
            <a:endParaRPr lang="en-US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2546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1812" y="1609321"/>
            <a:ext cx="8686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Escribir un borrador para practicar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Identificar clara y directamente el problema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Citar la reglamentación, ley o estatuto que apoye su argumento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Compártalo con alguien de su confianza para revisión.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Puede quejarse 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completando una forma provista por la organización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 a través de una llamada telefónica, 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escribiendo un documento o correo electrónico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812" y="533400"/>
            <a:ext cx="7543800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Cómo desarrollar su queja:</a:t>
            </a:r>
          </a:p>
        </p:txBody>
      </p:sp>
    </p:spTree>
    <p:extLst>
      <p:ext uri="{BB962C8B-B14F-4D97-AF65-F5344CB8AC3E}">
        <p14:creationId xmlns:p14="http://schemas.microsoft.com/office/powerpoint/2010/main" val="164086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1812" y="1536174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Mantenga copias de su reclamo y contestaciones recibidas como evidencia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Si no está de acuerdo con el resultado alcanzado, puede apelar dentro de los términos concedidos por la entidad.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_tradnl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ES_tradnl" sz="2400" dirty="0"/>
              <a:t>Es muy probable que reciba respuesta escrita a su queja. si no le complace, considere la posibilidad de consultar una agencia de protección y defensa de derechos, tribunales o entidad similar.</a:t>
            </a:r>
          </a:p>
        </p:txBody>
      </p:sp>
    </p:spTree>
    <p:extLst>
      <p:ext uri="{BB962C8B-B14F-4D97-AF65-F5344CB8AC3E}">
        <p14:creationId xmlns:p14="http://schemas.microsoft.com/office/powerpoint/2010/main" val="226676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5612" y="1068290"/>
            <a:ext cx="93376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/>
              <a:t>Ser convocado puede ser intimidante pero puede igualmente, resultar en una acción positiva para solucionar su problema.  </a:t>
            </a:r>
          </a:p>
          <a:p>
            <a:pPr algn="just"/>
            <a:endParaRPr lang="es-ES_tradnl" sz="2400" dirty="0"/>
          </a:p>
          <a:p>
            <a:pPr algn="just"/>
            <a:r>
              <a:rPr lang="es-ES_tradnl" sz="2400" dirty="0"/>
              <a:t>Las reuniones se convocan con el propósito de las partes puedan expresar a varias personas a la vez, su punto de vista u opinión, también, para economizar tiempo.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0812" y="41716"/>
            <a:ext cx="10744200" cy="64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Preparándose para una reunión</a:t>
            </a:r>
            <a:endParaRPr lang="en-US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5612" y="3651205"/>
            <a:ext cx="6061076" cy="64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599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Consejos para la reunión</a:t>
            </a:r>
            <a:endParaRPr lang="en-US" sz="3599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1136" y="4572000"/>
            <a:ext cx="1120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Vaya preparado, sea claro en el asunto y lo que desea lograr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Planifique las preguntas a realizar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Consulte con otros y escuche opiniones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Hágase acompañar de otros si lo entiende necesario</a:t>
            </a:r>
          </a:p>
        </p:txBody>
      </p:sp>
    </p:spTree>
    <p:extLst>
      <p:ext uri="{BB962C8B-B14F-4D97-AF65-F5344CB8AC3E}">
        <p14:creationId xmlns:p14="http://schemas.microsoft.com/office/powerpoint/2010/main" val="342591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3212" y="762000"/>
            <a:ext cx="9982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Facilite el proceso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Exprese sus necesidades respecto a la accesibilidad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Lleve expedientes importantes o documentos sobre gestiones realizadas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Participe efectivamente y mantenga su enfoque en el asunto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Escuche los planteamientos de otros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Reconozca lo que dicen los demás, aunque no esté de acuerdo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Si le interrumpen, reenfoque y solicite que le permitan terminar su intervención</a:t>
            </a:r>
            <a:r>
              <a:rPr lang="es-ES_tradnl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endParaRPr lang="es-ES_tradnl" sz="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_tradnl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“volviendo al asunto del que estábamos hablando”</a:t>
            </a:r>
          </a:p>
          <a:p>
            <a:r>
              <a:rPr lang="es-ES_tradnl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“¿podríamos enfocarnos en el asunto?”</a:t>
            </a:r>
          </a:p>
          <a:p>
            <a:endParaRPr lang="es-ES_tradnl" sz="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012" y="685800"/>
            <a:ext cx="105156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_tradnl" sz="10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Si hablan por encima de usted, </a:t>
            </a:r>
          </a:p>
          <a:p>
            <a:endParaRPr lang="es-ES_tradnl" sz="10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_tradnl" sz="24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_tradnl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“si pudiera terminar lo que estoy hablando”</a:t>
            </a:r>
          </a:p>
          <a:p>
            <a:r>
              <a:rPr lang="es-ES_tradnl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“por favor, permítame terminar lo que estoy expresando”</a:t>
            </a:r>
          </a:p>
          <a:p>
            <a:endParaRPr lang="es-ES_tradnl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Solicite o documente la reunión tomando nota de los asuntos </a:t>
            </a:r>
          </a:p>
          <a:p>
            <a:r>
              <a:rPr lang="es-ES_tradnl" sz="2400" dirty="0"/>
              <a:t>     discutidos, los acuerdos, qué y quién hará qué luego de la reunión.</a:t>
            </a:r>
          </a:p>
          <a:p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Si se toma minuta oficial, solicite una copia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Si le es imposible reunirse: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Reúnase con una sola persona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Comuníquese mediante llamada telefónica, internet o correo electrónico</a:t>
            </a:r>
          </a:p>
          <a:p>
            <a:pPr marL="628650" lvl="1" indent="-17145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s-ES_tradnl" sz="2400" dirty="0"/>
              <a:t>Solicite a alguien que le represente</a:t>
            </a:r>
          </a:p>
        </p:txBody>
      </p:sp>
    </p:spTree>
    <p:extLst>
      <p:ext uri="{BB962C8B-B14F-4D97-AF65-F5344CB8AC3E}">
        <p14:creationId xmlns:p14="http://schemas.microsoft.com/office/powerpoint/2010/main" val="221748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BF689E14F795498FE442C962D844C6" ma:contentTypeVersion="20" ma:contentTypeDescription="Create a new document." ma:contentTypeScope="" ma:versionID="8c6f5de36478edf02ad3011394ae3531">
  <xsd:schema xmlns:xsd="http://www.w3.org/2001/XMLSchema" xmlns:xs="http://www.w3.org/2001/XMLSchema" xmlns:p="http://schemas.microsoft.com/office/2006/metadata/properties" xmlns:ns1="http://schemas.microsoft.com/sharepoint/v3" xmlns:ns2="06336cc9-1d91-41e6-a5ed-42a8850931c3" xmlns:ns3="2e0f9a37-d5d4-403e-a0de-8e0e72481b0e" targetNamespace="http://schemas.microsoft.com/office/2006/metadata/properties" ma:root="true" ma:fieldsID="2dc39f01a15cded842659e5fa9ca8815" ns1:_="" ns2:_="" ns3:_="">
    <xsd:import namespace="http://schemas.microsoft.com/sharepoint/v3"/>
    <xsd:import namespace="06336cc9-1d91-41e6-a5ed-42a8850931c3"/>
    <xsd:import namespace="2e0f9a37-d5d4-403e-a0de-8e0e72481b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Numeric_Order" minOccurs="0"/>
                <xsd:element ref="ns2:EnlaceWebflow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Titulo" minOccurs="0"/>
                <xsd:element ref="ns2:MediaServiceObjectDetectorVersions" minOccurs="0"/>
                <xsd:element ref="ns2:EnlaceAlterno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36cc9-1d91-41e6-a5ed-42a8850931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umeric_Order" ma:index="10" nillable="true" ma:displayName="NumericOrder" ma:format="Dropdown" ma:internalName="Numeric_Order" ma:percentage="FALSE">
      <xsd:simpleType>
        <xsd:restriction base="dms:Number"/>
      </xsd:simpleType>
    </xsd:element>
    <xsd:element name="EnlaceWebflow" ma:index="11" nillable="true" ma:displayName="EnlaceWebflow" ma:format="Hyperlink" ma:internalName="EnlaceWebflow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189064c-74a9-43e5-b572-e3b11b1ca6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Titulo" ma:index="22" nillable="true" ma:displayName="Titulo" ma:format="Dropdown" ma:internalName="Titulo">
      <xsd:simpleType>
        <xsd:restriction base="dms:Text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nlaceAlterno" ma:index="24" nillable="true" ma:displayName="Enlace Webflow 2" ma:description="En caso de que el Enlace Webflow Falle !" ma:format="Dropdown" ma:internalName="EnlaceAlterno">
      <xsd:simpleType>
        <xsd:restriction base="dms:Note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0f9a37-d5d4-403e-a0de-8e0e72481b0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edb5104-a6ea-46f1-a222-154c6f3224c0}" ma:internalName="TaxCatchAll" ma:showField="CatchAllData" ma:web="2e0f9a37-d5d4-403e-a0de-8e0e72481b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EnlaceAlterno xmlns="06336cc9-1d91-41e6-a5ed-42a8850931c3" xsi:nil="true"/>
    <TaxCatchAll xmlns="2e0f9a37-d5d4-403e-a0de-8e0e72481b0e" xsi:nil="true"/>
    <Titulo xmlns="06336cc9-1d91-41e6-a5ed-42a8850931c3" xsi:nil="true"/>
    <lcf76f155ced4ddcb4097134ff3c332f xmlns="06336cc9-1d91-41e6-a5ed-42a8850931c3">
      <Terms xmlns="http://schemas.microsoft.com/office/infopath/2007/PartnerControls"/>
    </lcf76f155ced4ddcb4097134ff3c332f>
    <_ip_UnifiedCompliancePolicyProperties xmlns="http://schemas.microsoft.com/sharepoint/v3" xsi:nil="true"/>
    <EnlaceWebflow xmlns="06336cc9-1d91-41e6-a5ed-42a8850931c3">
      <Url xsi:nil="true"/>
      <Description xsi:nil="true"/>
    </EnlaceWebflow>
    <Numeric_Order xmlns="06336cc9-1d91-41e6-a5ed-42a8850931c3" xsi:nil="true"/>
  </documentManagement>
</p:properties>
</file>

<file path=customXml/itemProps1.xml><?xml version="1.0" encoding="utf-8"?>
<ds:datastoreItem xmlns:ds="http://schemas.openxmlformats.org/officeDocument/2006/customXml" ds:itemID="{A5D50B46-799C-4EDF-A6D6-2681B0A5C73B}"/>
</file>

<file path=customXml/itemProps2.xml><?xml version="1.0" encoding="utf-8"?>
<ds:datastoreItem xmlns:ds="http://schemas.openxmlformats.org/officeDocument/2006/customXml" ds:itemID="{090F9CD4-76C3-4B7A-8605-194572684F0C}"/>
</file>

<file path=customXml/itemProps3.xml><?xml version="1.0" encoding="utf-8"?>
<ds:datastoreItem xmlns:ds="http://schemas.openxmlformats.org/officeDocument/2006/customXml" ds:itemID="{C2BEB96A-1927-4171-B1FD-AF9233798D6B}"/>
</file>

<file path=docMetadata/LabelInfo.xml><?xml version="1.0" encoding="utf-8"?>
<clbl:labelList xmlns:clbl="http://schemas.microsoft.com/office/2020/mipLabelMetadata">
  <clbl:label id="{e21e0ea5-c4c7-4ee5-8abe-23ee3e7dc051}" enabled="1" method="Privileged" siteId="{02ed3c5c-3737-43e2-a93e-78c31a3a2f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1569</TotalTime>
  <Words>1070</Words>
  <Application>Microsoft Office PowerPoint</Application>
  <PresentationFormat>Custom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Calibri</vt:lpstr>
      <vt:lpstr>Corbel</vt:lpstr>
      <vt:lpstr>Trebuchet MS</vt:lpstr>
      <vt:lpstr>Verdana</vt:lpstr>
      <vt:lpstr>Wingdings</vt:lpstr>
      <vt:lpstr>Wingdings 3</vt:lpstr>
      <vt:lpstr>Facet</vt:lpstr>
      <vt:lpstr>Autodefensa para  la inclusión</vt:lpstr>
      <vt:lpstr>PowerPoint Presentation</vt:lpstr>
      <vt:lpstr>AUTO-DEFENSA</vt:lpstr>
      <vt:lpstr>PowerPoint Presentation</vt:lpstr>
      <vt:lpstr>ASERTIVIDAD</vt:lpstr>
      <vt:lpstr>PowerPoint Presentation</vt:lpstr>
      <vt:lpstr>PowerPoint Presentation</vt:lpstr>
      <vt:lpstr>Formas de ser más asertivo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Autodefensa para  la inclusión</dc:title>
  <dc:creator>Griselle Rivera</dc:creator>
  <cp:lastModifiedBy>Griselle Rivera</cp:lastModifiedBy>
  <cp:revision>106</cp:revision>
  <cp:lastPrinted>2018-10-16T17:13:17Z</cp:lastPrinted>
  <dcterms:created xsi:type="dcterms:W3CDTF">2017-01-13T17:09:39Z</dcterms:created>
  <dcterms:modified xsi:type="dcterms:W3CDTF">2025-11-07T16:48:27Z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0x01010032BF689E14F795498FE442C962D844C6</vt:lpwstr>
  </property>
</Properties>
</file>