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olors3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olors7.xml" ContentType="application/vnd.ms-office.chartcolorstyle+xml"/>
  <Override PartName="/ppt/charts/style7.xml" ContentType="application/vnd.ms-office.chartstyle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charts/colors6.xml" ContentType="application/vnd.ms-office.chartcolorstyle+xml"/>
  <Override PartName="/ppt/charts/style6.xml" ContentType="application/vnd.ms-office.chartstyle+xml"/>
  <Override PartName="/ppt/charts/chart6.xml" ContentType="application/vnd.openxmlformats-officedocument.drawingml.chart+xml"/>
  <Override PartName="/ppt/charts/colors5.xml" ContentType="application/vnd.ms-office.chartcolorstyle+xml"/>
  <Override PartName="/ppt/charts/style5.xml" ContentType="application/vnd.ms-office.chartstyle+xml"/>
  <Override PartName="/ppt/charts/chart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Tasa Cruda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3285024154589372E-2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93-4602-8D5D-ED4E0BAD76A7}"/>
                </c:ext>
              </c:extLst>
            </c:dLbl>
            <c:dLbl>
              <c:idx val="1"/>
              <c:layout>
                <c:manualLayout>
                  <c:x val="-2.7777777777777776E-2"/>
                  <c:y val="-3.79423524442367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93-4602-8D5D-ED4E0BAD76A7}"/>
                </c:ext>
              </c:extLst>
            </c:dLbl>
            <c:dLbl>
              <c:idx val="2"/>
              <c:layout>
                <c:manualLayout>
                  <c:x val="-8.4541062801932361E-3"/>
                  <c:y val="-3.2105067452815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893-4602-8D5D-ED4E0BAD76A7}"/>
                </c:ext>
              </c:extLst>
            </c:dLbl>
            <c:dLbl>
              <c:idx val="3"/>
              <c:layout>
                <c:manualLayout>
                  <c:x val="-1.4492753623188406E-2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93-4602-8D5D-ED4E0BAD76A7}"/>
                </c:ext>
              </c:extLst>
            </c:dLbl>
            <c:dLbl>
              <c:idx val="4"/>
              <c:layout>
                <c:manualLayout>
                  <c:x val="-2.0531400966183576E-2"/>
                  <c:y val="-3.5023709948526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93-4602-8D5D-ED4E0BAD76A7}"/>
                </c:ext>
              </c:extLst>
            </c:dLbl>
            <c:dLbl>
              <c:idx val="5"/>
              <c:layout>
                <c:manualLayout>
                  <c:x val="-1.0869565217391393E-2"/>
                  <c:y val="-3.5023709948526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93-4602-8D5D-ED4E0BAD76A7}"/>
                </c:ext>
              </c:extLst>
            </c:dLbl>
            <c:dLbl>
              <c:idx val="6"/>
              <c:layout>
                <c:manualLayout>
                  <c:x val="-2.0531400966183576E-2"/>
                  <c:y val="-4.3779637435657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93-4602-8D5D-ED4E0BAD76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75.3</c:v>
                </c:pt>
                <c:pt idx="1">
                  <c:v>79.5</c:v>
                </c:pt>
                <c:pt idx="2">
                  <c:v>87.4</c:v>
                </c:pt>
                <c:pt idx="3">
                  <c:v>85.5</c:v>
                </c:pt>
                <c:pt idx="4">
                  <c:v>87.5</c:v>
                </c:pt>
                <c:pt idx="5">
                  <c:v>92.8</c:v>
                </c:pt>
                <c:pt idx="6">
                  <c:v>85</c:v>
                </c:pt>
                <c:pt idx="7">
                  <c:v>92.5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893-4602-8D5D-ED4E0BAD76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Tasa Ajustada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570048309178744E-2"/>
                  <c:y val="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93-4602-8D5D-ED4E0BAD76A7}"/>
                </c:ext>
              </c:extLst>
            </c:dLbl>
            <c:dLbl>
              <c:idx val="1"/>
              <c:layout>
                <c:manualLayout>
                  <c:x val="-6.038647342995169E-3"/>
                  <c:y val="2.9186424957105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93-4602-8D5D-ED4E0BAD76A7}"/>
                </c:ext>
              </c:extLst>
            </c:dLbl>
            <c:dLbl>
              <c:idx val="2"/>
              <c:layout>
                <c:manualLayout>
                  <c:x val="-6.038647342995169E-3"/>
                  <c:y val="3.7942352444236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893-4602-8D5D-ED4E0BAD76A7}"/>
                </c:ext>
              </c:extLst>
            </c:dLbl>
            <c:dLbl>
              <c:idx val="3"/>
              <c:layout>
                <c:manualLayout>
                  <c:x val="-1.2077294685991224E-3"/>
                  <c:y val="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93-4602-8D5D-ED4E0BAD76A7}"/>
                </c:ext>
              </c:extLst>
            </c:dLbl>
            <c:dLbl>
              <c:idx val="4"/>
              <c:layout>
                <c:manualLayout>
                  <c:x val="-2.1739130434782608E-2"/>
                  <c:y val="3.2105067452815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893-4602-8D5D-ED4E0BAD76A7}"/>
                </c:ext>
              </c:extLst>
            </c:dLbl>
            <c:dLbl>
              <c:idx val="5"/>
              <c:layout>
                <c:manualLayout>
                  <c:x val="-1.932367149758463E-2"/>
                  <c:y val="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93-4602-8D5D-ED4E0BAD76A7}"/>
                </c:ext>
              </c:extLst>
            </c:dLbl>
            <c:dLbl>
              <c:idx val="6"/>
              <c:layout>
                <c:manualLayout>
                  <c:x val="-1.3285024154589372E-2"/>
                  <c:y val="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893-4602-8D5D-ED4E0BAD76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59.8</c:v>
                </c:pt>
                <c:pt idx="1">
                  <c:v>70.400000000000006</c:v>
                </c:pt>
                <c:pt idx="2">
                  <c:v>75.5</c:v>
                </c:pt>
                <c:pt idx="3">
                  <c:v>71</c:v>
                </c:pt>
                <c:pt idx="4">
                  <c:v>70.5</c:v>
                </c:pt>
                <c:pt idx="5">
                  <c:v>71.900000000000006</c:v>
                </c:pt>
                <c:pt idx="6">
                  <c:v>63</c:v>
                </c:pt>
                <c:pt idx="7">
                  <c:v>66.3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893-4602-8D5D-ED4E0BAD76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6243567"/>
        <c:axId val="636243983"/>
      </c:lineChart>
      <c:catAx>
        <c:axId val="6362435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636243983"/>
        <c:crosses val="autoZero"/>
        <c:auto val="1"/>
        <c:lblAlgn val="ctr"/>
        <c:lblOffset val="100"/>
        <c:noMultiLvlLbl val="0"/>
      </c:catAx>
      <c:valAx>
        <c:axId val="63624398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Tasa por</a:t>
                </a:r>
                <a:r>
                  <a:rPr lang="es-PR" baseline="0" dirty="0"/>
                  <a:t> 100,000 habitantes</a:t>
                </a:r>
                <a:endParaRPr lang="es-P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636243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R" dirty="0"/>
              <a:t>2015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1-4</c:v>
                </c:pt>
                <c:pt idx="2">
                  <c:v>5-9</c:v>
                </c:pt>
                <c:pt idx="3">
                  <c:v>10-14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0.6</c:v>
                </c:pt>
                <c:pt idx="7">
                  <c:v>2.6</c:v>
                </c:pt>
                <c:pt idx="8">
                  <c:v>17.100000000000001</c:v>
                </c:pt>
                <c:pt idx="9">
                  <c:v>27.3</c:v>
                </c:pt>
                <c:pt idx="10">
                  <c:v>30.1</c:v>
                </c:pt>
                <c:pt idx="11">
                  <c:v>22.1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C-4B77-B15D-915A85220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4334575"/>
        <c:axId val="764334991"/>
      </c:barChart>
      <c:catAx>
        <c:axId val="764334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764334991"/>
        <c:crosses val="autoZero"/>
        <c:auto val="1"/>
        <c:lblAlgn val="ctr"/>
        <c:lblOffset val="100"/>
        <c:noMultiLvlLbl val="0"/>
      </c:catAx>
      <c:valAx>
        <c:axId val="7643349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7643345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2016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44565</c:v>
                </c:pt>
                <c:pt idx="2">
                  <c:v>44690</c:v>
                </c:pt>
                <c:pt idx="3">
                  <c:v>44848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1</c:v>
                </c:pt>
                <c:pt idx="7">
                  <c:v>3.1</c:v>
                </c:pt>
                <c:pt idx="8">
                  <c:v>18.2</c:v>
                </c:pt>
                <c:pt idx="9">
                  <c:v>24.8</c:v>
                </c:pt>
                <c:pt idx="10">
                  <c:v>30.6</c:v>
                </c:pt>
                <c:pt idx="11">
                  <c:v>22.1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D-4A57-9E62-E54B4FA47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194991"/>
        <c:axId val="646197903"/>
      </c:barChart>
      <c:catAx>
        <c:axId val="6461949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646197903"/>
        <c:crosses val="autoZero"/>
        <c:auto val="1"/>
        <c:lblAlgn val="ctr"/>
        <c:lblOffset val="100"/>
        <c:noMultiLvlLbl val="0"/>
      </c:catAx>
      <c:valAx>
        <c:axId val="64619790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646194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81</c:v>
                </c:pt>
                <c:pt idx="1">
                  <c:v>84.3</c:v>
                </c:pt>
                <c:pt idx="2">
                  <c:v>93.8</c:v>
                </c:pt>
                <c:pt idx="3">
                  <c:v>90.5</c:v>
                </c:pt>
                <c:pt idx="4">
                  <c:v>94.1</c:v>
                </c:pt>
                <c:pt idx="5">
                  <c:v>98.5</c:v>
                </c:pt>
                <c:pt idx="6">
                  <c:v>89.8</c:v>
                </c:pt>
                <c:pt idx="7">
                  <c:v>98.1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1-41CA-BDFE-8289109310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Femenino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70</c:v>
                </c:pt>
                <c:pt idx="1">
                  <c:v>75.099999999999994</c:v>
                </c:pt>
                <c:pt idx="2">
                  <c:v>81.599999999999994</c:v>
                </c:pt>
                <c:pt idx="3">
                  <c:v>80.900000000000006</c:v>
                </c:pt>
                <c:pt idx="4">
                  <c:v>81.400000000000006</c:v>
                </c:pt>
                <c:pt idx="5">
                  <c:v>87.5</c:v>
                </c:pt>
                <c:pt idx="6">
                  <c:v>80.599999999999994</c:v>
                </c:pt>
                <c:pt idx="7">
                  <c:v>87.4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21-41CA-BDFE-828910931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227647"/>
        <c:axId val="807228479"/>
      </c:barChart>
      <c:catAx>
        <c:axId val="8072276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807228479"/>
        <c:crosses val="autoZero"/>
        <c:auto val="1"/>
        <c:lblAlgn val="ctr"/>
        <c:lblOffset val="100"/>
        <c:noMultiLvlLbl val="0"/>
      </c:catAx>
      <c:valAx>
        <c:axId val="807228479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Tasa x 100,000 habitantes </a:t>
                </a:r>
                <a:r>
                  <a:rPr lang="es-PR" dirty="0" err="1"/>
                  <a:t>Title</a:t>
                </a:r>
                <a:endParaRPr lang="es-P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807227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Masculino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Sheet1!$B$2:$B$9</c:f>
              <c:numCache>
                <c:formatCode>0.0</c:formatCode>
                <c:ptCount val="8"/>
                <c:pt idx="0">
                  <c:v>80.7</c:v>
                </c:pt>
                <c:pt idx="1">
                  <c:v>81.900000000000006</c:v>
                </c:pt>
                <c:pt idx="2">
                  <c:v>89.9</c:v>
                </c:pt>
                <c:pt idx="3">
                  <c:v>93.3</c:v>
                </c:pt>
                <c:pt idx="4">
                  <c:v>84.6</c:v>
                </c:pt>
                <c:pt idx="5">
                  <c:v>85.1</c:v>
                </c:pt>
                <c:pt idx="6">
                  <c:v>73.5</c:v>
                </c:pt>
                <c:pt idx="7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21-41CA-BDFE-8289109310A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Femenino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Sheet1!$A$2:$A$9</c:f>
              <c:numCache>
                <c:formatCode>General</c:formatCode>
                <c:ptCount val="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</c:numCache>
            </c:numRef>
          </c:cat>
          <c:val>
            <c:numRef>
              <c:f>Sheet1!$C$2:$C$9</c:f>
              <c:numCache>
                <c:formatCode>0.0</c:formatCode>
                <c:ptCount val="8"/>
                <c:pt idx="0">
                  <c:v>58.2</c:v>
                </c:pt>
                <c:pt idx="1">
                  <c:v>60.8</c:v>
                </c:pt>
                <c:pt idx="2">
                  <c:v>64.2</c:v>
                </c:pt>
                <c:pt idx="3">
                  <c:v>60.9</c:v>
                </c:pt>
                <c:pt idx="4">
                  <c:v>59.6</c:v>
                </c:pt>
                <c:pt idx="5">
                  <c:v>61.2</c:v>
                </c:pt>
                <c:pt idx="6">
                  <c:v>54.2</c:v>
                </c:pt>
                <c:pt idx="7">
                  <c:v>56.9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21-41CA-BDFE-828910931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07227647"/>
        <c:axId val="807228479"/>
      </c:barChart>
      <c:catAx>
        <c:axId val="80722764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Año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807228479"/>
        <c:crosses val="autoZero"/>
        <c:auto val="1"/>
        <c:lblAlgn val="ctr"/>
        <c:lblOffset val="100"/>
        <c:noMultiLvlLbl val="0"/>
      </c:catAx>
      <c:valAx>
        <c:axId val="807228479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Tasa x 100,000 habitantes </a:t>
                </a:r>
                <a:r>
                  <a:rPr lang="es-PR" dirty="0" err="1"/>
                  <a:t>Title</a:t>
                </a:r>
                <a:endParaRPr lang="es-PR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807227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R" dirty="0"/>
              <a:t>2009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1-4</c:v>
                </c:pt>
                <c:pt idx="2">
                  <c:v>5-9</c:v>
                </c:pt>
                <c:pt idx="3">
                  <c:v>10-14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</c:v>
                </c:pt>
                <c:pt idx="5">
                  <c:v>0.2</c:v>
                </c:pt>
                <c:pt idx="6">
                  <c:v>0.5</c:v>
                </c:pt>
                <c:pt idx="7">
                  <c:v>3.4</c:v>
                </c:pt>
                <c:pt idx="8">
                  <c:v>20.399999999999999</c:v>
                </c:pt>
                <c:pt idx="9">
                  <c:v>27.6</c:v>
                </c:pt>
                <c:pt idx="10">
                  <c:v>29</c:v>
                </c:pt>
                <c:pt idx="11">
                  <c:v>18.7</c:v>
                </c:pt>
                <c:pt idx="1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C-4B77-B15D-915A85220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4334575"/>
        <c:axId val="764334991"/>
      </c:barChart>
      <c:catAx>
        <c:axId val="764334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764334991"/>
        <c:crosses val="autoZero"/>
        <c:auto val="1"/>
        <c:lblAlgn val="ctr"/>
        <c:lblOffset val="100"/>
        <c:noMultiLvlLbl val="0"/>
      </c:catAx>
      <c:valAx>
        <c:axId val="7643349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7643345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44565</c:v>
                </c:pt>
                <c:pt idx="2">
                  <c:v>44690</c:v>
                </c:pt>
                <c:pt idx="3">
                  <c:v>44848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0.1</c:v>
                </c:pt>
                <c:pt idx="6">
                  <c:v>0.7</c:v>
                </c:pt>
                <c:pt idx="7">
                  <c:v>2.8</c:v>
                </c:pt>
                <c:pt idx="8">
                  <c:v>19</c:v>
                </c:pt>
                <c:pt idx="9">
                  <c:v>26.7</c:v>
                </c:pt>
                <c:pt idx="10">
                  <c:v>30.7</c:v>
                </c:pt>
                <c:pt idx="11">
                  <c:v>19.899999999999999</c:v>
                </c:pt>
                <c:pt idx="1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D-4A57-9E62-E54B4FA47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194991"/>
        <c:axId val="646197903"/>
      </c:barChart>
      <c:catAx>
        <c:axId val="6461949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646197903"/>
        <c:crosses val="autoZero"/>
        <c:auto val="1"/>
        <c:lblAlgn val="ctr"/>
        <c:lblOffset val="100"/>
        <c:noMultiLvlLbl val="0"/>
      </c:catAx>
      <c:valAx>
        <c:axId val="64619790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646194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R" dirty="0"/>
              <a:t>2011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1-4</c:v>
                </c:pt>
                <c:pt idx="2">
                  <c:v>5-9</c:v>
                </c:pt>
                <c:pt idx="3">
                  <c:v>10-14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0.6</c:v>
                </c:pt>
                <c:pt idx="7">
                  <c:v>4</c:v>
                </c:pt>
                <c:pt idx="8">
                  <c:v>18.5</c:v>
                </c:pt>
                <c:pt idx="9">
                  <c:v>25.2</c:v>
                </c:pt>
                <c:pt idx="10">
                  <c:v>30.2</c:v>
                </c:pt>
                <c:pt idx="11">
                  <c:v>21.2</c:v>
                </c:pt>
                <c:pt idx="1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C-4B77-B15D-915A85220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4334575"/>
        <c:axId val="764334991"/>
      </c:barChart>
      <c:catAx>
        <c:axId val="764334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764334991"/>
        <c:crosses val="autoZero"/>
        <c:auto val="1"/>
        <c:lblAlgn val="ctr"/>
        <c:lblOffset val="100"/>
        <c:noMultiLvlLbl val="0"/>
      </c:catAx>
      <c:valAx>
        <c:axId val="7643349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7643345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44565</c:v>
                </c:pt>
                <c:pt idx="2">
                  <c:v>44690</c:v>
                </c:pt>
                <c:pt idx="3">
                  <c:v>44848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</c:v>
                </c:pt>
                <c:pt idx="4">
                  <c:v>0</c:v>
                </c:pt>
                <c:pt idx="5">
                  <c:v>0.2</c:v>
                </c:pt>
                <c:pt idx="6">
                  <c:v>0.7</c:v>
                </c:pt>
                <c:pt idx="7">
                  <c:v>3.1</c:v>
                </c:pt>
                <c:pt idx="8">
                  <c:v>17.5</c:v>
                </c:pt>
                <c:pt idx="9">
                  <c:v>26.5</c:v>
                </c:pt>
                <c:pt idx="10">
                  <c:v>30</c:v>
                </c:pt>
                <c:pt idx="11">
                  <c:v>21.9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D-4A57-9E62-E54B4FA47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194991"/>
        <c:axId val="646197903"/>
      </c:barChart>
      <c:catAx>
        <c:axId val="6461949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646197903"/>
        <c:crosses val="autoZero"/>
        <c:auto val="1"/>
        <c:lblAlgn val="ctr"/>
        <c:lblOffset val="100"/>
        <c:noMultiLvlLbl val="0"/>
      </c:catAx>
      <c:valAx>
        <c:axId val="64619790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646194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R" dirty="0"/>
              <a:t>2013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1-4</c:v>
                </c:pt>
                <c:pt idx="2">
                  <c:v>5-9</c:v>
                </c:pt>
                <c:pt idx="3">
                  <c:v>10-14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</c:v>
                </c:pt>
                <c:pt idx="6">
                  <c:v>1.2</c:v>
                </c:pt>
                <c:pt idx="7">
                  <c:v>3</c:v>
                </c:pt>
                <c:pt idx="8">
                  <c:v>18.899999999999999</c:v>
                </c:pt>
                <c:pt idx="9">
                  <c:v>25.4</c:v>
                </c:pt>
                <c:pt idx="10">
                  <c:v>30.1</c:v>
                </c:pt>
                <c:pt idx="11">
                  <c:v>21.1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2C-4B77-B15D-915A85220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4334575"/>
        <c:axId val="764334991"/>
      </c:barChart>
      <c:catAx>
        <c:axId val="764334575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764334991"/>
        <c:crosses val="autoZero"/>
        <c:auto val="1"/>
        <c:lblAlgn val="ctr"/>
        <c:lblOffset val="100"/>
        <c:noMultiLvlLbl val="0"/>
      </c:catAx>
      <c:valAx>
        <c:axId val="764334991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764334575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2014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P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P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&lt; 1</c:v>
                </c:pt>
                <c:pt idx="1">
                  <c:v>44565</c:v>
                </c:pt>
                <c:pt idx="2">
                  <c:v>44690</c:v>
                </c:pt>
                <c:pt idx="3">
                  <c:v>44848</c:v>
                </c:pt>
                <c:pt idx="4">
                  <c:v>15-19</c:v>
                </c:pt>
                <c:pt idx="5">
                  <c:v>20-29</c:v>
                </c:pt>
                <c:pt idx="6">
                  <c:v>30-39</c:v>
                </c:pt>
                <c:pt idx="7">
                  <c:v>40-49</c:v>
                </c:pt>
                <c:pt idx="8">
                  <c:v>50-64</c:v>
                </c:pt>
                <c:pt idx="9">
                  <c:v>65-74</c:v>
                </c:pt>
                <c:pt idx="10">
                  <c:v>75-84</c:v>
                </c:pt>
                <c:pt idx="11">
                  <c:v>85+</c:v>
                </c:pt>
                <c:pt idx="12">
                  <c:v>N ESP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0.2</c:v>
                </c:pt>
                <c:pt idx="6">
                  <c:v>1</c:v>
                </c:pt>
                <c:pt idx="7">
                  <c:v>3.4</c:v>
                </c:pt>
                <c:pt idx="8">
                  <c:v>16.2</c:v>
                </c:pt>
                <c:pt idx="9">
                  <c:v>25.7</c:v>
                </c:pt>
                <c:pt idx="10">
                  <c:v>29.7</c:v>
                </c:pt>
                <c:pt idx="11">
                  <c:v>23.8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DD-4A57-9E62-E54B4FA476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194991"/>
        <c:axId val="646197903"/>
      </c:barChart>
      <c:catAx>
        <c:axId val="64619499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Grupos de Edad (años)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PR"/>
          </a:p>
        </c:txPr>
        <c:crossAx val="646197903"/>
        <c:crosses val="autoZero"/>
        <c:auto val="1"/>
        <c:lblAlgn val="ctr"/>
        <c:lblOffset val="100"/>
        <c:noMultiLvlLbl val="0"/>
      </c:catAx>
      <c:valAx>
        <c:axId val="646197903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PR" dirty="0"/>
                  <a:t>Porcentaje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PR"/>
            </a:p>
          </c:txPr>
        </c:title>
        <c:numFmt formatCode="0.0" sourceLinked="1"/>
        <c:majorTickMark val="none"/>
        <c:minorTickMark val="none"/>
        <c:tickLblPos val="nextTo"/>
        <c:crossAx val="6461949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P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1BCE-B7E6-D96C-C24E-3F2B4EDB2B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19253D-20B5-7024-E49D-D1A5FE0D5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B3BE4-87FE-1FE2-15C5-1EE6A9377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CFD34-F975-2D85-942B-E898919A8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2A2D72-EC16-306A-0B0B-FFAEBE71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95387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9F775-A899-9695-FB52-3743285D6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F835C5-2F44-2D51-FE4B-55977BC2E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3CFF4A-DC10-347E-9437-8F355153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E44A6-87BD-5B89-3B71-6DDB9ACA8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A9041-F141-9580-EC42-66F82D5E3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86484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2F3C3F-BF2B-7950-0C17-EFE8CDF9E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9B5CF-6541-51A2-87A7-7D72C59AB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03D0F-71F8-9DC3-0E5D-0A982A43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6C106-825E-217A-D627-A5381F98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3BA78E-13C1-87F7-B7F0-65DAE9E8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973681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F09F-9447-9F68-4E68-E40045AD2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91360-34A5-9BF0-ECC0-66F0B2C30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DD9FC-1413-B5DB-1F6A-077DF6F0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32E98-BBB0-5877-443F-47992234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BC29F-A8DB-4E4B-768A-EC74F416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86896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5D8C-A08A-10AC-83A0-E45C918C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01A6B-CC93-C516-7AA7-2AF56BDD2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2CA8D-9E18-FBED-E6AC-13469837C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51F16-3073-1778-2CB3-EC08C9310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9D470-BD7F-60E1-4976-4DD74307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67452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980C1-1903-72D0-04CC-0F2439DBD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75D48-2B81-D50D-43E5-F673AA708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7594F-8D07-1F70-28FD-648A89739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D046E1-44AD-4725-FBD6-86145F57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84CE8-9ED4-2E58-77B9-91A7B0C3C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8D999-6E8C-350E-ED61-FD887ECE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95843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437B3-E7D8-F03C-F749-75146198D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EB0B-B799-02D7-4D29-83BA8998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1B1F2-BD5F-8CA9-AE7B-DD3C8B8D6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D368DC-817B-0D50-3BE2-7AAA99E08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1F2A5D-380C-A460-4CC9-40A60C212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7DFB87-B865-69BD-62B7-45A6A469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EBF7FC-0E37-D42D-A6E6-A7166B265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C3AEFB-8F55-9A2B-A254-2EB095C1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209781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A719-C346-C5AE-1A90-E99A41DB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E1ADC1-7A9D-3216-31AD-8C6931D50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B3D31-2CB3-BEB0-3433-787CD2B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5BDDE-D257-8B1B-9FA0-471AA3B2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765701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DF63EE-449D-1F5F-6E99-4A723017B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B24B1-F8E6-13EC-4B9B-2F6FCB3C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3D8AF-289A-9000-ECBB-A5C4B334B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684383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928A8-1BAF-D7DD-FD1C-EE4A849D8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7FD5C-389B-50A9-3FFC-61E2685F0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EB0B7-1F40-FFD5-5E17-70627DF71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0BEE8-751F-DB9D-7E11-A0B3C9C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EF802-4151-9460-F6F7-A81D7737F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9B1F3-DC7A-68AC-3949-1F37203B4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70298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7344F-F8C9-A9C1-2459-F143AC580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655539-1701-A55E-40B1-293BC48BC5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D3727-ACA6-67C0-3730-25742E737E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80424-AADF-3C9A-870B-5976CAE6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3B025-C46D-D012-65AC-52D610B74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DF5F53-00B3-EEB3-6B7D-9B153BCE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320074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437836-BCDA-B5E5-A572-1617C5DEC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0807-467D-695A-BCDE-30E35073F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E8831-2505-C8D4-2F36-3FA7B7DE5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D6A7-A11F-4C46-B145-FD9B977C4D0D}" type="datetimeFigureOut">
              <a:rPr lang="en-PR" smtClean="0"/>
              <a:t>9/16/2022</a:t>
            </a:fld>
            <a:endParaRPr lang="en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F2EC-3618-B539-1EAD-6BCE2533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BCB32-123B-F3AF-8DCA-81614BBA2E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B3B74-5ECE-4075-8A9F-E0CB25E5DFCA}" type="slidenum">
              <a:rPr lang="en-PR" smtClean="0"/>
              <a:t>‹#›</a:t>
            </a:fld>
            <a:endParaRPr lang="en-PR"/>
          </a:p>
        </p:txBody>
      </p:sp>
    </p:spTree>
    <p:extLst>
      <p:ext uri="{BB962C8B-B14F-4D97-AF65-F5344CB8AC3E}">
        <p14:creationId xmlns:p14="http://schemas.microsoft.com/office/powerpoint/2010/main" val="139390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A40D3-6880-4874-CA29-7CEA7D3E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Tasas</a:t>
            </a:r>
            <a:r>
              <a:rPr lang="en-US" sz="2400" b="1" dirty="0"/>
              <a:t> de </a:t>
            </a:r>
            <a:r>
              <a:rPr lang="en-US" sz="2400" b="1" dirty="0" err="1"/>
              <a:t>Mortalidad</a:t>
            </a:r>
            <a:r>
              <a:rPr lang="en-US" sz="2400" b="1" dirty="0"/>
              <a:t> </a:t>
            </a:r>
            <a:r>
              <a:rPr lang="en-US" sz="2400" b="1" dirty="0" err="1"/>
              <a:t>por</a:t>
            </a:r>
            <a:r>
              <a:rPr lang="en-US" sz="2400" b="1" dirty="0"/>
              <a:t> Diabetes, Puerto Rico, 2009-2016</a:t>
            </a:r>
            <a:endParaRPr lang="en-PR" sz="24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941E532-41FC-7170-DB1C-2C8A0D5489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0525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1509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FC56A-D305-F616-9B26-72AA6E9F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sz="2400" b="1" dirty="0"/>
              <a:t>Muertes Fetales por Diabetes como Factor Médico de Riesgo durante el Embarazo, Puerto Rico, 2009-2016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E9AC0-DEE2-5420-10EC-410B4DE7D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sz="2400" dirty="0"/>
              <a:t>Durante el periodo de 2009-2016 en Puerto Rico se reportaron 183 muertes fetales por diabetes como factor médico de riesgo durante el embarazo. En el 2016 se reportaron además 5 muertes fetales por diabetes gestacional como factor médico de riesgo durante el embarazo.</a:t>
            </a:r>
          </a:p>
        </p:txBody>
      </p:sp>
    </p:spTree>
    <p:extLst>
      <p:ext uri="{BB962C8B-B14F-4D97-AF65-F5344CB8AC3E}">
        <p14:creationId xmlns:p14="http://schemas.microsoft.com/office/powerpoint/2010/main" val="206494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C1F4-85A0-D756-1BC5-438530E2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EAD7B-C641-7A6B-FA98-448655C58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R" dirty="0"/>
              <a:t>La diabetes ha sido reportada consistentemente como la tercera causa de muerte en Puerto Rico desde el 1989 hasta 2016.</a:t>
            </a:r>
          </a:p>
        </p:txBody>
      </p:sp>
    </p:spTree>
    <p:extLst>
      <p:ext uri="{BB962C8B-B14F-4D97-AF65-F5344CB8AC3E}">
        <p14:creationId xmlns:p14="http://schemas.microsoft.com/office/powerpoint/2010/main" val="227142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F101-2976-D34B-1136-727052C4B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Tasas</a:t>
            </a:r>
            <a:r>
              <a:rPr lang="en-US" sz="2400" b="1" dirty="0"/>
              <a:t> </a:t>
            </a:r>
            <a:r>
              <a:rPr lang="en-US" sz="2400" b="1" dirty="0" err="1"/>
              <a:t>Cruda</a:t>
            </a:r>
            <a:r>
              <a:rPr lang="en-US" sz="2400" b="1" dirty="0"/>
              <a:t> de </a:t>
            </a:r>
            <a:r>
              <a:rPr lang="en-US" sz="2400" b="1" dirty="0" err="1"/>
              <a:t>Mortalidad</a:t>
            </a:r>
            <a:r>
              <a:rPr lang="en-US" sz="2400" b="1" dirty="0"/>
              <a:t> </a:t>
            </a:r>
            <a:r>
              <a:rPr lang="en-US" sz="2400" b="1" dirty="0" err="1"/>
              <a:t>por</a:t>
            </a:r>
            <a:r>
              <a:rPr lang="en-US" sz="2400" b="1" dirty="0"/>
              <a:t> Diabetes </a:t>
            </a:r>
            <a:r>
              <a:rPr lang="en-US" sz="2400" b="1" dirty="0" err="1"/>
              <a:t>por</a:t>
            </a:r>
            <a:r>
              <a:rPr lang="en-US" sz="2400" b="1" dirty="0"/>
              <a:t> </a:t>
            </a:r>
            <a:r>
              <a:rPr lang="en-US" sz="2400" b="1" dirty="0" err="1"/>
              <a:t>Sexo</a:t>
            </a:r>
            <a:r>
              <a:rPr lang="en-US" sz="2400" b="1" dirty="0"/>
              <a:t>, </a:t>
            </a:r>
            <a:r>
              <a:rPr lang="en-US" sz="2400" b="1" dirty="0" err="1"/>
              <a:t>Pueto</a:t>
            </a:r>
            <a:r>
              <a:rPr lang="en-US" sz="2400" b="1" dirty="0"/>
              <a:t> Rico, 2009-2016</a:t>
            </a:r>
            <a:endParaRPr lang="en-PR" sz="24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B70BE-7F69-CA15-89D6-93A59B270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3432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822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F101-2976-D34B-1136-727052C4B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Tasas</a:t>
            </a:r>
            <a:r>
              <a:rPr lang="en-US" sz="2400" b="1" dirty="0"/>
              <a:t> </a:t>
            </a:r>
            <a:r>
              <a:rPr lang="en-US" sz="2400" b="1" dirty="0" err="1"/>
              <a:t>Ajustada</a:t>
            </a:r>
            <a:r>
              <a:rPr lang="en-US" sz="2400" b="1" dirty="0"/>
              <a:t> de </a:t>
            </a:r>
            <a:r>
              <a:rPr lang="en-US" sz="2400" b="1" dirty="0" err="1"/>
              <a:t>Mortalidad</a:t>
            </a:r>
            <a:r>
              <a:rPr lang="en-US" sz="2400" b="1" dirty="0"/>
              <a:t> </a:t>
            </a:r>
            <a:r>
              <a:rPr lang="en-US" sz="2400" b="1" dirty="0" err="1"/>
              <a:t>por</a:t>
            </a:r>
            <a:r>
              <a:rPr lang="en-US" sz="2400" b="1" dirty="0"/>
              <a:t> Diabetes </a:t>
            </a:r>
            <a:r>
              <a:rPr lang="en-US" sz="2400" b="1" dirty="0" err="1"/>
              <a:t>por</a:t>
            </a:r>
            <a:r>
              <a:rPr lang="en-US" sz="2400" b="1" dirty="0"/>
              <a:t> </a:t>
            </a:r>
            <a:r>
              <a:rPr lang="en-US" sz="2400" b="1" dirty="0" err="1"/>
              <a:t>Sexo</a:t>
            </a:r>
            <a:r>
              <a:rPr lang="en-US" sz="2400" b="1" dirty="0"/>
              <a:t>, </a:t>
            </a:r>
            <a:r>
              <a:rPr lang="en-US" sz="2400" b="1" dirty="0" err="1"/>
              <a:t>Pueto</a:t>
            </a:r>
            <a:r>
              <a:rPr lang="en-US" sz="2400" b="1" dirty="0"/>
              <a:t> Rico, 2009-2016</a:t>
            </a:r>
            <a:endParaRPr lang="en-PR" sz="2400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6B70BE-7F69-CA15-89D6-93A59B2707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59342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4860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BC4A-0A3B-F87F-4EB8-15352EB3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Mortalidad</a:t>
            </a:r>
            <a:r>
              <a:rPr lang="en-US" sz="2400" b="1" dirty="0"/>
              <a:t> General </a:t>
            </a:r>
            <a:r>
              <a:rPr lang="en-US" sz="2400" b="1" dirty="0" err="1"/>
              <a:t>por</a:t>
            </a:r>
            <a:r>
              <a:rPr lang="en-US" sz="2400" b="1" dirty="0"/>
              <a:t> Diabetes y </a:t>
            </a:r>
            <a:r>
              <a:rPr lang="en-US" sz="2400" b="1" dirty="0" err="1"/>
              <a:t>Grupos</a:t>
            </a:r>
            <a:r>
              <a:rPr lang="en-US" sz="2400" b="1" dirty="0"/>
              <a:t> de </a:t>
            </a:r>
            <a:r>
              <a:rPr lang="en-US" sz="2400" b="1" dirty="0" err="1"/>
              <a:t>Edad</a:t>
            </a:r>
            <a:r>
              <a:rPr lang="en-US" sz="2400" b="1" dirty="0"/>
              <a:t>, Puerto Rico, 2009-2010</a:t>
            </a:r>
            <a:endParaRPr lang="en-PR" sz="2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181C0B-C0C1-BBC0-2EBC-04AE7528CD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5020214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A8D126C-8199-95A9-5FB9-FB2E02C991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12051628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774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BC4A-0A3B-F87F-4EB8-15352EB3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Mortalidad</a:t>
            </a:r>
            <a:r>
              <a:rPr lang="en-US" sz="2400" b="1" dirty="0"/>
              <a:t> General </a:t>
            </a:r>
            <a:r>
              <a:rPr lang="en-US" sz="2400" b="1" dirty="0" err="1"/>
              <a:t>por</a:t>
            </a:r>
            <a:r>
              <a:rPr lang="en-US" sz="2400" b="1" dirty="0"/>
              <a:t> Diabetes y </a:t>
            </a:r>
            <a:r>
              <a:rPr lang="en-US" sz="2400" b="1" dirty="0" err="1"/>
              <a:t>Grupos</a:t>
            </a:r>
            <a:r>
              <a:rPr lang="en-US" sz="2400" b="1" dirty="0"/>
              <a:t> de </a:t>
            </a:r>
            <a:r>
              <a:rPr lang="en-US" sz="2400" b="1" dirty="0" err="1"/>
              <a:t>Edad</a:t>
            </a:r>
            <a:r>
              <a:rPr lang="en-US" sz="2400" b="1" dirty="0"/>
              <a:t>, Puerto Rico, 2011-2012</a:t>
            </a:r>
            <a:endParaRPr lang="en-PR" sz="2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181C0B-C0C1-BBC0-2EBC-04AE7528CD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6630595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A8D126C-8199-95A9-5FB9-FB2E02C991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67676930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915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BC4A-0A3B-F87F-4EB8-15352EB3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Mortalidad</a:t>
            </a:r>
            <a:r>
              <a:rPr lang="en-US" sz="2400" b="1" dirty="0"/>
              <a:t> General </a:t>
            </a:r>
            <a:r>
              <a:rPr lang="en-US" sz="2400" b="1" dirty="0" err="1"/>
              <a:t>por</a:t>
            </a:r>
            <a:r>
              <a:rPr lang="en-US" sz="2400" b="1" dirty="0"/>
              <a:t> Diabetes y </a:t>
            </a:r>
            <a:r>
              <a:rPr lang="en-US" sz="2400" b="1" dirty="0" err="1"/>
              <a:t>Grupos</a:t>
            </a:r>
            <a:r>
              <a:rPr lang="en-US" sz="2400" b="1" dirty="0"/>
              <a:t> de </a:t>
            </a:r>
            <a:r>
              <a:rPr lang="en-US" sz="2400" b="1" dirty="0" err="1"/>
              <a:t>Edad</a:t>
            </a:r>
            <a:r>
              <a:rPr lang="en-US" sz="2400" b="1" dirty="0"/>
              <a:t>, Puerto Rico, 2013-2014</a:t>
            </a:r>
            <a:endParaRPr lang="en-PR" sz="2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181C0B-C0C1-BBC0-2EBC-04AE7528CD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502417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A8D126C-8199-95A9-5FB9-FB2E02C991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7581256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60849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7BC4A-0A3B-F87F-4EB8-15352EB3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Mortalidad</a:t>
            </a:r>
            <a:r>
              <a:rPr lang="en-US" sz="2400" b="1" dirty="0"/>
              <a:t> General </a:t>
            </a:r>
            <a:r>
              <a:rPr lang="en-US" sz="2400" b="1" dirty="0" err="1"/>
              <a:t>por</a:t>
            </a:r>
            <a:r>
              <a:rPr lang="en-US" sz="2400" b="1" dirty="0"/>
              <a:t> Diabetes y </a:t>
            </a:r>
            <a:r>
              <a:rPr lang="en-US" sz="2400" b="1" dirty="0" err="1"/>
              <a:t>Grupos</a:t>
            </a:r>
            <a:r>
              <a:rPr lang="en-US" sz="2400" b="1" dirty="0"/>
              <a:t> de </a:t>
            </a:r>
            <a:r>
              <a:rPr lang="en-US" sz="2400" b="1" dirty="0" err="1"/>
              <a:t>Edad</a:t>
            </a:r>
            <a:r>
              <a:rPr lang="en-US" sz="2400" b="1" dirty="0"/>
              <a:t>, Puerto Rico, 2015-2016</a:t>
            </a:r>
            <a:endParaRPr lang="en-PR" sz="2400" b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181C0B-C0C1-BBC0-2EBC-04AE7528CD5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433353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3A8D126C-8199-95A9-5FB9-FB2E02C991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272427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7418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FC56A-D305-F616-9B26-72AA6E9FA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R" sz="2400" b="1" dirty="0"/>
              <a:t>Muertes Infantiles por Causa de Muerte por Síndrome del Recién Nacido de Madre Diabética o de Madre con Diabetes Gestacional y Peso al Nacer, Puerto Rico, 2009-2016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E9AC0-DEE2-5420-10EC-410B4DE7D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R" sz="2400" dirty="0"/>
              <a:t>Durante el periodo de 2009-2016 en Puerto Rico solo se reportó una muerte infantil por síndrome de recién nacido de madre diabética o de madre con diabetes gestacional con un peso al nacer en la categoría de extremadamente bajo para el año 2009.</a:t>
            </a:r>
          </a:p>
        </p:txBody>
      </p:sp>
    </p:spTree>
    <p:extLst>
      <p:ext uri="{BB962C8B-B14F-4D97-AF65-F5344CB8AC3E}">
        <p14:creationId xmlns:p14="http://schemas.microsoft.com/office/powerpoint/2010/main" val="1175986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1AEC61F7ADC24BA0278068B87C4C1A" ma:contentTypeVersion="21" ma:contentTypeDescription="Create a new document." ma:contentTypeScope="" ma:versionID="b246bc1ba0c06a60e5e4a6eabf49d415">
  <xsd:schema xmlns:xsd="http://www.w3.org/2001/XMLSchema" xmlns:xs="http://www.w3.org/2001/XMLSchema" xmlns:p="http://schemas.microsoft.com/office/2006/metadata/properties" xmlns:ns2="2efd02e2-ea1e-4286-95e2-a5bacb05b136" xmlns:ns3="2e0f9a37-d5d4-403e-a0de-8e0e72481b0e" targetNamespace="http://schemas.microsoft.com/office/2006/metadata/properties" ma:root="true" ma:fieldsID="3d6de153d1eb5e094dea5b6242de53ae" ns2:_="" ns3:_="">
    <xsd:import namespace="2efd02e2-ea1e-4286-95e2-a5bacb05b136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nk" minOccurs="0"/>
                <xsd:element ref="ns2:UrlString" minOccurs="0"/>
                <xsd:element ref="ns2:ENLACETEST" minOccurs="0"/>
                <xsd:element ref="ns2:EnlaceWebflow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fd02e2-ea1e-4286-95e2-a5bacb05b1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nk" ma:index="14" nillable="true" ma:displayName="Lnk" ma:format="Hyperlink" ma:internalName="L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UrlString" ma:index="15" nillable="true" ma:displayName="UrlString" ma:format="Dropdown" ma:internalName="UrlString">
      <xsd:simpleType>
        <xsd:restriction base="dms:Text">
          <xsd:maxLength value="255"/>
        </xsd:restriction>
      </xsd:simpleType>
    </xsd:element>
    <xsd:element name="ENLACETEST" ma:index="16" nillable="true" ma:displayName="ENLACETEST" ma:format="Dropdown" ma:internalName="ENLACETEST">
      <xsd:simpleType>
        <xsd:restriction base="dms:Text">
          <xsd:maxLength value="255"/>
        </xsd:restriction>
      </xsd:simpleType>
    </xsd:element>
    <xsd:element name="EnlaceWebflow" ma:index="18" nillable="true" ma:displayName="EnlaceWebflow" ma:format="Dropdown" ma:indexed="true" ma:internalName="EnlaceWebflow">
      <xsd:simpleType>
        <xsd:restriction base="dms:Text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Date" ma:index="23" nillable="true" ma:displayName="Date" ma:format="DateTime" ma:internalName="Date">
      <xsd:simpleType>
        <xsd:restriction base="dms:DateTime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2efd02e2-ea1e-4286-95e2-a5bacb05b136" xsi:nil="true"/>
    <Lnk xmlns="2efd02e2-ea1e-4286-95e2-a5bacb05b136">
      <Url xsi:nil="true"/>
      <Description xsi:nil="true"/>
    </Lnk>
    <UrlString xmlns="2efd02e2-ea1e-4286-95e2-a5bacb05b136" xsi:nil="true"/>
    <lcf76f155ced4ddcb4097134ff3c332f xmlns="2efd02e2-ea1e-4286-95e2-a5bacb05b136">
      <Terms xmlns="http://schemas.microsoft.com/office/infopath/2007/PartnerControls"/>
    </lcf76f155ced4ddcb4097134ff3c332f>
    <TaxCatchAll xmlns="2e0f9a37-d5d4-403e-a0de-8e0e72481b0e" xsi:nil="true"/>
    <EnlaceWebflow xmlns="2efd02e2-ea1e-4286-95e2-a5bacb05b136" xsi:nil="true"/>
    <ENLACETEST xmlns="2efd02e2-ea1e-4286-95e2-a5bacb05b136" xsi:nil="true"/>
  </documentManagement>
</p:properties>
</file>

<file path=customXml/itemProps1.xml><?xml version="1.0" encoding="utf-8"?>
<ds:datastoreItem xmlns:ds="http://schemas.openxmlformats.org/officeDocument/2006/customXml" ds:itemID="{D3F877B3-5E2E-4035-A7C2-BFF05715CAB0}"/>
</file>

<file path=customXml/itemProps2.xml><?xml version="1.0" encoding="utf-8"?>
<ds:datastoreItem xmlns:ds="http://schemas.openxmlformats.org/officeDocument/2006/customXml" ds:itemID="{24DFA0C9-8B19-405F-9746-9F1AF5EE3E8B}"/>
</file>

<file path=customXml/itemProps3.xml><?xml version="1.0" encoding="utf-8"?>
<ds:datastoreItem xmlns:ds="http://schemas.openxmlformats.org/officeDocument/2006/customXml" ds:itemID="{55DE4B41-5BDD-4E00-89B1-7EC5F5B2E12F}"/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347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Tasas de Mortalidad por Diabetes, Puerto Rico, 2009-2016</vt:lpstr>
      <vt:lpstr>PowerPoint Presentation</vt:lpstr>
      <vt:lpstr>Tasas Cruda de Mortalidad por Diabetes por Sexo, Pueto Rico, 2009-2016</vt:lpstr>
      <vt:lpstr>Tasas Ajustada de Mortalidad por Diabetes por Sexo, Pueto Rico, 2009-2016</vt:lpstr>
      <vt:lpstr>Mortalidad General por Diabetes y Grupos de Edad, Puerto Rico, 2009-2010</vt:lpstr>
      <vt:lpstr>Mortalidad General por Diabetes y Grupos de Edad, Puerto Rico, 2011-2012</vt:lpstr>
      <vt:lpstr>Mortalidad General por Diabetes y Grupos de Edad, Puerto Rico, 2013-2014</vt:lpstr>
      <vt:lpstr>Mortalidad General por Diabetes y Grupos de Edad, Puerto Rico, 2015-2016</vt:lpstr>
      <vt:lpstr>Muertes Infantiles por Causa de Muerte por Síndrome del Recién Nacido de Madre Diabética o de Madre con Diabetes Gestacional y Peso al Nacer, Puerto Rico, 2009-2016</vt:lpstr>
      <vt:lpstr>Muertes Fetales por Diabetes como Factor Médico de Riesgo durante el Embarazo, Puerto Rico, 2009-2016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Tasas de Mortalidad por Diabetes, Puerto Rico, 2009-2016</dc:title>
  <dc:creator>Luis A. Rodríguez Lugo</dc:creator>
  <cp:lastModifiedBy>Luis A. Rodríguez Lugo</cp:lastModifiedBy>
  <cp:revision>3</cp:revision>
  <dcterms:created xsi:type="dcterms:W3CDTF">2022-09-16T12:11:59Z</dcterms:created>
  <dcterms:modified xsi:type="dcterms:W3CDTF">2022-09-16T17:55:13Z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0x010100CC1AEC61F7ADC24BA0278068B87C4C1A</vt:lpwstr>
  </property>
</Properties>
</file>