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er3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header1.xml" ContentType="application/vnd.openxmlformats-officedocument.wordprocessingml.header+xml"/>
  <Override PartName="/word/endnotes.xml" ContentType="application/vnd.openxmlformats-officedocument.wordprocessingml.endnotes+xml"/>
  <Override PartName="/word/footnotes.xml" ContentType="application/vnd.openxmlformats-officedocument.wordprocessingml.footnotes+xml"/>
  <Override PartName="/word/header3.xml" ContentType="application/vnd.openxmlformats-officedocument.wordprocessingml.head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webSettings.xml" ContentType="application/vnd.openxmlformats-officedocument.wordprocessingml.webSetting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:rsidR="00B539E1" w:rsidRDefault="00253BC5" w:rsidP="00B539E1">
      <w:pPr>
        <w:spacing w:after="0" w:line="240" w:lineRule="auto"/>
        <w:jc w:val="center"/>
        <w:rPr>
          <w:rFonts w:ascii="Arial Black" w:hAnsi="Arial Black"/>
        </w:rPr>
      </w:pPr>
      <w:r>
        <w:rPr>
          <w:rFonts w:ascii="Arial Black" w:hAnsi="Arial Black"/>
        </w:rPr>
        <w:t xml:space="preserve">INFORME SOBRE EMPLEADOS ACOGIDOS AL </w:t>
      </w:r>
      <w:r w:rsidR="00A701E6">
        <w:rPr>
          <w:rFonts w:ascii="Arial Black" w:hAnsi="Arial Black"/>
        </w:rPr>
        <w:t>PROGRAMA DE PRERETIRO VOLUNTARIO</w:t>
      </w:r>
    </w:p>
    <w:p w:rsidR="00253BC5" w:rsidRPr="005E4483" w:rsidRDefault="00253BC5" w:rsidP="00B539E1">
      <w:pPr>
        <w:spacing w:after="0" w:line="240" w:lineRule="auto"/>
        <w:jc w:val="center"/>
        <w:rPr>
          <w:rFonts w:ascii="Arial Black" w:hAnsi="Arial Black"/>
        </w:rPr>
      </w:pPr>
      <w:r w:rsidRPr="005E4483">
        <w:rPr>
          <w:rFonts w:ascii="Arial Black" w:hAnsi="Arial Black"/>
        </w:rPr>
        <w:t xml:space="preserve">LEY </w:t>
      </w:r>
      <w:r w:rsidR="00610A0E">
        <w:rPr>
          <w:rFonts w:ascii="Arial Black" w:hAnsi="Arial Black"/>
        </w:rPr>
        <w:t xml:space="preserve">NÚM. </w:t>
      </w:r>
      <w:r w:rsidRPr="005E4483">
        <w:rPr>
          <w:rFonts w:ascii="Arial Black" w:hAnsi="Arial Black"/>
        </w:rPr>
        <w:t>211-2015</w:t>
      </w:r>
      <w:r w:rsidR="00DD69EB">
        <w:rPr>
          <w:rFonts w:ascii="Arial Black" w:hAnsi="Arial Black"/>
        </w:rPr>
        <w:t>,</w:t>
      </w:r>
      <w:r w:rsidR="005E4483" w:rsidRPr="005E4483">
        <w:rPr>
          <w:rFonts w:ascii="Arial Black" w:hAnsi="Arial Black"/>
        </w:rPr>
        <w:t xml:space="preserve"> SEGÚN ENMENDADA</w:t>
      </w:r>
    </w:p>
    <w:p w:rsidR="00253BC5" w:rsidRPr="00953734" w:rsidRDefault="00253BC5" w:rsidP="00953734">
      <w:pPr>
        <w:pStyle w:val="NoSpacing"/>
        <w:jc w:val="center"/>
        <w:rPr>
          <w:rFonts w:ascii="Arial Black" w:hAnsi="Arial Black"/>
        </w:rPr>
      </w:pPr>
      <w:r w:rsidRPr="00DD69EB">
        <w:rPr>
          <w:rFonts w:ascii="Arial Black" w:hAnsi="Arial Black"/>
          <w:sz w:val="20"/>
        </w:rPr>
        <w:t>(</w:t>
      </w:r>
      <w:r w:rsidR="00953734" w:rsidRPr="00DD69EB">
        <w:rPr>
          <w:rFonts w:ascii="Arial Black" w:hAnsi="Arial Black"/>
          <w:sz w:val="20"/>
        </w:rPr>
        <w:t>VÉASE INSTRUCCIONES AL DORSO)</w:t>
      </w:r>
      <w:r w:rsidR="00953734">
        <w:rPr>
          <w:rFonts w:ascii="Arial Black" w:hAnsi="Arial Black"/>
        </w:rPr>
        <w:t xml:space="preserve"> </w:t>
      </w:r>
    </w:p>
    <w:p w:rsidR="00253BC5" w:rsidRDefault="00E95383" w:rsidP="00253BC5">
      <w:pPr>
        <w:pStyle w:val="NoSpacing"/>
        <w:rPr>
          <w:rFonts w:ascii="Arial Black" w:hAnsi="Arial Black"/>
          <w:sz w:val="24"/>
          <w:szCs w:val="24"/>
        </w:rPr>
      </w:pPr>
      <w:r>
        <w:rPr>
          <w:rFonts w:ascii="Arial Black" w:hAnsi="Arial Black"/>
          <w:noProof/>
          <w:sz w:val="24"/>
          <w:szCs w:val="24"/>
          <w:lang w:val="es-PR" w:eastAsia="es-PR"/>
        </w:rPr>
        <mc:AlternateContent>
          <mc:Choice Requires="wps">
            <w:drawing>
              <wp:anchor distT="0" distB="0" distL="114300" distR="114300" simplePos="0" relativeHeight="251659264" behindDoc="0" locked="0" layoutInCell="1" allowOverlap="1">
                <wp:simplePos x="0" y="0"/>
                <wp:positionH relativeFrom="column">
                  <wp:posOffset>2333625</wp:posOffset>
                </wp:positionH>
                <wp:positionV relativeFrom="paragraph">
                  <wp:posOffset>207645</wp:posOffset>
                </wp:positionV>
                <wp:extent cx="6515100" cy="28575"/>
                <wp:effectExtent l="0" t="0" r="19050" b="28575"/>
                <wp:wrapNone/>
                <wp:docPr id="1" name="Straight Connector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6515100" cy="28575"/>
                        </a:xfrm>
                        <a:prstGeom prst="line">
                          <a:avLst/>
                        </a:prstGeom>
                      </wps:spPr>
                      <wps:style>
                        <a:lnRef idx="1">
                          <a:schemeClr val="dk1"/>
                        </a:lnRef>
                        <a:fillRef idx="0">
                          <a:schemeClr val="dk1"/>
                        </a:fillRef>
                        <a:effectRef idx="0">
                          <a:schemeClr val="dk1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</wp:anchor>
            </w:drawing>
          </mc:Choice>
          <mc:Fallback>
            <w:pict>
              <v:line w14:anchorId="7ED2EEB2" id="Straight Connector 1" o:spid="_x0000_s1026" style="position:absolute;flip:y;z-index:25165926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rom="183.75pt,16.35pt" to="696.75pt,18.6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xC2zwgEAAMUDAAAOAAAAZHJzL2Uyb0RvYy54bWysU02P0zAQvSPxHyzfaZJKXVZR0z10BRcE&#10;FQt79zrjxsJfGpsm/feMnTYgPiS02osV2++9mfc82d5N1rATYNTedbxZ1ZyBk77X7tjxr1/evbnl&#10;LCbhemG8g46fIfK73etX2zG0sPaDNz0gIxEX2zF0fEgptFUV5QBWxJUP4OhSebQi0RaPVY9iJHVr&#10;qnVd31Sjxz6glxAjnd7Pl3xX9JUCmT4pFSEx03HqLZUVy/qU12q3Fe0RRRi0vLQhntGFFdpR0UXq&#10;XiTBvqP+Q8pqiT56lVbS28orpSUUD+SmqX9z8zCIAMULhRPDElN8OVn58XRApnt6O86csPREDwmF&#10;Pg6J7b1zFKBH1uScxhBbgu/dAS+7GA6YTU8KLVNGh8csk0/IGJtKyuclZZgSk3R4s2k2TU2PIelu&#10;fbt5u8nq1SyTyQFjeg/esvzRcaNdDkG04vQhphl6hRAvtzU3Ur7S2UAGG/cZFBmjgnNLZaRgb5Cd&#10;BA1D/62YorIFmSlKG7OQ6lLyn6QLNtOgjNn/Ehd0qehdWohWO49/q5qma6tqxl9dz16z7Sffn8uz&#10;lDhoVkqgl7nOw/jrvtB//n27HwAAAP//AwBQSwMEFAAGAAgAAAAhAFpGvlvfAAAACgEAAA8AAABk&#10;cnMvZG93bnJldi54bWxMj8FOwzAQRO9I/IO1SFwq6pCoSRviVKgSFzhQCh/gxG4SYa9D7Kbu37M9&#10;wW13ZjT7ttpGa9isJz84FPC4TIBpbJ0asBPw9fnysAbmg0QljUMt4KI9bOvbm0qWyp3xQ8+H0DEq&#10;QV9KAX0IY8m5b3ttpV+6USN5RzdZGWidOq4meaZya3iaJDm3ckC60MtR73rdfh9OVsDr+35xSWO+&#10;+ClWzS7OaxPfvBHi/i4+PwELOoa/MFzxCR1qYmrcCZVnRkCWFyuK0pAWwK6BbJOR0pBSpMDriv9/&#10;of4FAAD//wMAUEsBAi0AFAAGAAgAAAAhALaDOJL+AAAA4QEAABMAAAAAAAAAAAAAAAAAAAAAAFtD&#10;b250ZW50X1R5cGVzXS54bWxQSwECLQAUAAYACAAAACEAOP0h/9YAAACUAQAACwAAAAAAAAAAAAAA&#10;AAAvAQAAX3JlbHMvLnJlbHNQSwECLQAUAAYACAAAACEA18Qts8IBAADFAwAADgAAAAAAAAAAAAAA&#10;AAAuAgAAZHJzL2Uyb0RvYy54bWxQSwECLQAUAAYACAAAACEAWka+W98AAAAKAQAADwAAAAAAAAAA&#10;AAAAAAAcBAAAZHJzL2Rvd25yZXYueG1sUEsFBgAAAAAEAAQA8wAAACgFAAAAAA==&#10;" strokecolor="black [3040]"/>
            </w:pict>
          </mc:Fallback>
        </mc:AlternateContent>
      </w:r>
      <w:r w:rsidR="00E27874">
        <w:rPr>
          <w:rFonts w:ascii="Arial Black" w:hAnsi="Arial Black"/>
          <w:sz w:val="24"/>
          <w:szCs w:val="24"/>
        </w:rPr>
        <w:t>Organismo Gubernamental</w:t>
      </w:r>
      <w:r w:rsidR="00253BC5">
        <w:rPr>
          <w:rFonts w:ascii="Arial Black" w:hAnsi="Arial Black"/>
          <w:sz w:val="24"/>
          <w:szCs w:val="24"/>
        </w:rPr>
        <w:t xml:space="preserve">: </w:t>
      </w:r>
      <w:r w:rsidR="00CC7F14">
        <w:rPr>
          <w:rFonts w:ascii="Arial Black" w:hAnsi="Arial Black"/>
          <w:sz w:val="24"/>
          <w:szCs w:val="24"/>
        </w:rPr>
        <w:fldChar w:fldCharType="begin">
          <w:ffData>
            <w:name w:val=""/>
            <w:enabled/>
            <w:calcOnExit w:val="0"/>
            <w:textInput>
              <w:maxLength w:val="200"/>
            </w:textInput>
          </w:ffData>
        </w:fldChar>
      </w:r>
      <w:r w:rsidR="00CC7F14">
        <w:rPr>
          <w:rFonts w:ascii="Arial Black" w:hAnsi="Arial Black"/>
          <w:sz w:val="24"/>
          <w:szCs w:val="24"/>
        </w:rPr>
        <w:instrText xml:space="preserve"> FORMTEXT </w:instrText>
      </w:r>
      <w:r w:rsidR="00CC7F14">
        <w:rPr>
          <w:rFonts w:ascii="Arial Black" w:hAnsi="Arial Black"/>
          <w:sz w:val="24"/>
          <w:szCs w:val="24"/>
        </w:rPr>
      </w:r>
      <w:r w:rsidR="00CC7F14">
        <w:rPr>
          <w:rFonts w:ascii="Arial Black" w:hAnsi="Arial Black"/>
          <w:sz w:val="24"/>
          <w:szCs w:val="24"/>
        </w:rPr>
        <w:fldChar w:fldCharType="separate"/>
      </w:r>
      <w:r w:rsidR="00CC7F14">
        <w:rPr>
          <w:rFonts w:ascii="Arial Black" w:hAnsi="Arial Black"/>
          <w:sz w:val="24"/>
          <w:szCs w:val="24"/>
        </w:rPr>
        <w:t> </w:t>
      </w:r>
      <w:r w:rsidR="00CC7F14">
        <w:rPr>
          <w:rFonts w:ascii="Arial Black" w:hAnsi="Arial Black"/>
          <w:sz w:val="24"/>
          <w:szCs w:val="24"/>
        </w:rPr>
        <w:t> </w:t>
      </w:r>
      <w:r w:rsidR="00CC7F14">
        <w:rPr>
          <w:rFonts w:ascii="Arial Black" w:hAnsi="Arial Black"/>
          <w:sz w:val="24"/>
          <w:szCs w:val="24"/>
        </w:rPr>
        <w:t> </w:t>
      </w:r>
      <w:r w:rsidR="00CC7F14">
        <w:rPr>
          <w:rFonts w:ascii="Arial Black" w:hAnsi="Arial Black"/>
          <w:sz w:val="24"/>
          <w:szCs w:val="24"/>
        </w:rPr>
        <w:t> </w:t>
      </w:r>
      <w:r w:rsidR="00CC7F14">
        <w:rPr>
          <w:rFonts w:ascii="Arial Black" w:hAnsi="Arial Black"/>
          <w:sz w:val="24"/>
          <w:szCs w:val="24"/>
        </w:rPr>
        <w:t> </w:t>
      </w:r>
      <w:r w:rsidR="00CC7F14">
        <w:rPr>
          <w:rFonts w:ascii="Arial Black" w:hAnsi="Arial Black"/>
          <w:sz w:val="24"/>
          <w:szCs w:val="24"/>
        </w:rPr>
        <w:fldChar w:fldCharType="end"/>
      </w:r>
    </w:p>
    <w:p w:rsidR="00253BC5" w:rsidRDefault="00253BC5" w:rsidP="00253BC5">
      <w:pPr>
        <w:pStyle w:val="NoSpacing"/>
        <w:rPr>
          <w:rFonts w:ascii="Arial Black" w:hAnsi="Arial Black"/>
          <w:sz w:val="24"/>
          <w:szCs w:val="24"/>
        </w:rPr>
      </w:pP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5702"/>
        <w:gridCol w:w="2936"/>
        <w:gridCol w:w="2768"/>
        <w:gridCol w:w="2542"/>
      </w:tblGrid>
      <w:tr w:rsidR="00253BC5" w:rsidTr="00CC7F14">
        <w:tc>
          <w:tcPr>
            <w:tcW w:w="5702" w:type="dxa"/>
          </w:tcPr>
          <w:p w:rsidR="00253BC5" w:rsidRPr="0059331F" w:rsidRDefault="00253BC5" w:rsidP="00253BC5">
            <w:pPr>
              <w:pStyle w:val="NoSpacing"/>
              <w:jc w:val="center"/>
              <w:rPr>
                <w:rFonts w:ascii="Arial Narrow" w:hAnsi="Arial Narrow"/>
                <w:b/>
                <w:sz w:val="20"/>
                <w:szCs w:val="20"/>
              </w:rPr>
            </w:pPr>
            <w:r w:rsidRPr="0059331F">
              <w:rPr>
                <w:rFonts w:ascii="Arial Narrow" w:hAnsi="Arial Narrow"/>
                <w:b/>
                <w:sz w:val="20"/>
                <w:szCs w:val="20"/>
              </w:rPr>
              <w:t>NOMBRE DEL EMPLEADO</w:t>
            </w:r>
          </w:p>
          <w:p w:rsidR="00253BC5" w:rsidRPr="00253BC5" w:rsidRDefault="00253BC5" w:rsidP="00253BC5">
            <w:pPr>
              <w:pStyle w:val="NoSpacing"/>
              <w:jc w:val="center"/>
              <w:rPr>
                <w:rFonts w:ascii="Arial Black" w:hAnsi="Arial Black"/>
                <w:sz w:val="20"/>
                <w:szCs w:val="20"/>
              </w:rPr>
            </w:pPr>
            <w:r w:rsidRPr="0059331F">
              <w:rPr>
                <w:rFonts w:ascii="Arial Narrow" w:hAnsi="Arial Narrow"/>
                <w:b/>
                <w:sz w:val="20"/>
                <w:szCs w:val="20"/>
              </w:rPr>
              <w:t>(APELLIDOS, NOMBRE E INICIAL)</w:t>
            </w:r>
          </w:p>
        </w:tc>
        <w:tc>
          <w:tcPr>
            <w:tcW w:w="2936" w:type="dxa"/>
          </w:tcPr>
          <w:p w:rsidR="00253BC5" w:rsidRPr="0059331F" w:rsidRDefault="0059331F" w:rsidP="00253BC5">
            <w:pPr>
              <w:pStyle w:val="NoSpacing"/>
              <w:jc w:val="center"/>
              <w:rPr>
                <w:rFonts w:ascii="Arial Narrow" w:hAnsi="Arial Narrow"/>
                <w:b/>
                <w:sz w:val="20"/>
                <w:szCs w:val="20"/>
              </w:rPr>
            </w:pPr>
            <w:r w:rsidRPr="0059331F">
              <w:rPr>
                <w:rFonts w:ascii="Arial Narrow" w:hAnsi="Arial Narrow"/>
                <w:b/>
                <w:sz w:val="20"/>
                <w:szCs w:val="20"/>
              </w:rPr>
              <w:t>NÚMERO DE SEGURO SOCIAL</w:t>
            </w:r>
          </w:p>
        </w:tc>
        <w:tc>
          <w:tcPr>
            <w:tcW w:w="2768" w:type="dxa"/>
          </w:tcPr>
          <w:p w:rsidR="00253BC5" w:rsidRPr="0059331F" w:rsidRDefault="0059331F" w:rsidP="0059331F">
            <w:pPr>
              <w:pStyle w:val="NoSpacing"/>
              <w:jc w:val="center"/>
              <w:rPr>
                <w:rFonts w:ascii="Arial Narrow" w:hAnsi="Arial Narrow"/>
                <w:b/>
                <w:sz w:val="20"/>
                <w:szCs w:val="20"/>
              </w:rPr>
            </w:pPr>
            <w:r w:rsidRPr="0059331F">
              <w:rPr>
                <w:rFonts w:ascii="Arial Narrow" w:hAnsi="Arial Narrow"/>
                <w:b/>
                <w:sz w:val="20"/>
                <w:szCs w:val="20"/>
              </w:rPr>
              <w:t>FECHA DE EFECTIVIDAD DE PARTICIPACIÓN EN EL PROGRAMA</w:t>
            </w:r>
          </w:p>
        </w:tc>
        <w:tc>
          <w:tcPr>
            <w:tcW w:w="2542" w:type="dxa"/>
          </w:tcPr>
          <w:p w:rsidR="00253BC5" w:rsidRPr="0059331F" w:rsidRDefault="0059331F" w:rsidP="00253BC5">
            <w:pPr>
              <w:pStyle w:val="NoSpacing"/>
              <w:rPr>
                <w:rFonts w:ascii="Arial Narrow" w:hAnsi="Arial Narrow"/>
                <w:b/>
                <w:sz w:val="20"/>
                <w:szCs w:val="20"/>
              </w:rPr>
            </w:pPr>
            <w:r w:rsidRPr="00CC7F14">
              <w:rPr>
                <w:rFonts w:ascii="Arial Narrow" w:hAnsi="Arial Narrow"/>
                <w:b/>
                <w:sz w:val="18"/>
                <w:szCs w:val="20"/>
              </w:rPr>
              <w:t>FECHA EN QUE PASA AL SISTEMA DE RETIRO DE EMPLEADOS DEL GOBIERNO DEL ESTADO LIBRE ASOCIADO DE PUERTO RICO AL CUMPLIR LA EDAD REGLAMENTARIA</w:t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E14659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 w:rsidR="00E14659">
              <w:rPr>
                <w:rFonts w:ascii="Arial Black" w:hAnsi="Arial Black"/>
                <w:sz w:val="24"/>
                <w:szCs w:val="24"/>
              </w:rPr>
              <w:t> </w:t>
            </w:r>
            <w:r w:rsidR="00E14659">
              <w:rPr>
                <w:rFonts w:ascii="Arial Black" w:hAnsi="Arial Black"/>
                <w:sz w:val="24"/>
                <w:szCs w:val="24"/>
              </w:rPr>
              <w:t> </w:t>
            </w:r>
            <w:r w:rsidR="00E14659">
              <w:rPr>
                <w:rFonts w:ascii="Arial Black" w:hAnsi="Arial Black"/>
                <w:sz w:val="24"/>
                <w:szCs w:val="24"/>
              </w:rPr>
              <w:t> </w:t>
            </w:r>
            <w:r w:rsidR="00E14659">
              <w:rPr>
                <w:rFonts w:ascii="Arial Black" w:hAnsi="Arial Black"/>
                <w:sz w:val="24"/>
                <w:szCs w:val="24"/>
              </w:rPr>
              <w:t> </w:t>
            </w:r>
            <w:r w:rsidR="00E14659"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253BC5" w:rsidTr="00CC7F14">
        <w:tc>
          <w:tcPr>
            <w:tcW w:w="570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253BC5" w:rsidRDefault="00CC7F14" w:rsidP="00253BC5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CC7F14" w:rsidTr="00CC7F14">
        <w:tc>
          <w:tcPr>
            <w:tcW w:w="5702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D51C80" w:rsidTr="00CC7F14">
        <w:tc>
          <w:tcPr>
            <w:tcW w:w="5702" w:type="dxa"/>
          </w:tcPr>
          <w:p w:rsidR="00D51C80" w:rsidRDefault="00D51C80" w:rsidP="00D51C80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D51C80" w:rsidRDefault="00D51C80" w:rsidP="00D51C80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D51C80" w:rsidRDefault="00D51C80" w:rsidP="00D51C80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D51C80" w:rsidRDefault="00D51C80" w:rsidP="00D51C80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CC7F14" w:rsidTr="00CC7F14">
        <w:tc>
          <w:tcPr>
            <w:tcW w:w="5702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936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  <w:r w:rsidR="00610A0E">
              <w:rPr>
                <w:rFonts w:ascii="Arial Black" w:hAnsi="Arial Black"/>
                <w:sz w:val="24"/>
                <w:szCs w:val="24"/>
              </w:rPr>
              <w:t xml:space="preserve"> </w:t>
            </w:r>
            <w:r>
              <w:rPr>
                <w:rFonts w:ascii="Arial Black" w:hAnsi="Arial Black"/>
                <w:sz w:val="24"/>
                <w:szCs w:val="24"/>
              </w:rPr>
              <w:t xml:space="preserve">- </w: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3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768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542" w:type="dxa"/>
          </w:tcPr>
          <w:p w:rsidR="00CC7F14" w:rsidRDefault="00CC7F14" w:rsidP="00CC7F14">
            <w:pPr>
              <w:pStyle w:val="NoSpacing"/>
              <w:rPr>
                <w:rFonts w:ascii="Arial Black" w:hAnsi="Arial Black"/>
                <w:sz w:val="24"/>
                <w:szCs w:val="24"/>
              </w:rPr>
            </w:pP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Text1"/>
                  <w:enabled/>
                  <w:calcOnExit w:val="0"/>
                  <w:textInput>
                    <w:maxLength w:val="5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</w:tbl>
    <w:p w:rsidR="00D5356B" w:rsidRDefault="00D5356B" w:rsidP="00253BC5">
      <w:pPr>
        <w:pStyle w:val="NoSpacing"/>
        <w:rPr>
          <w:rFonts w:ascii="Arial Black" w:hAnsi="Arial Black"/>
          <w:sz w:val="20"/>
          <w:szCs w:val="20"/>
        </w:rPr>
      </w:pPr>
      <w:r>
        <w:rPr>
          <w:rFonts w:ascii="Arial Black" w:hAnsi="Arial Black"/>
          <w:sz w:val="20"/>
          <w:szCs w:val="20"/>
        </w:rPr>
        <w:t>CERTIFICO que la información que antecede es CORRECTA.</w:t>
      </w:r>
    </w:p>
    <w:p w:rsidR="00E95383" w:rsidRDefault="00E95383" w:rsidP="00253BC5">
      <w:pPr>
        <w:pStyle w:val="NoSpacing"/>
        <w:rPr>
          <w:rFonts w:ascii="Arial" w:hAnsi="Arial" w:cs="Arial"/>
          <w:sz w:val="20"/>
          <w:szCs w:val="20"/>
        </w:rPr>
      </w:pPr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045"/>
        <w:gridCol w:w="4050"/>
        <w:gridCol w:w="2366"/>
        <w:gridCol w:w="3487"/>
      </w:tblGrid>
      <w:tr w:rsidR="00D51C80" w:rsidTr="00D51C80">
        <w:trPr>
          <w:trHeight w:val="574"/>
        </w:trPr>
        <w:tc>
          <w:tcPr>
            <w:tcW w:w="4045" w:type="dxa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70528" behindDoc="0" locked="0" layoutInCell="1" allowOverlap="1" wp14:anchorId="2CCEBF4D" wp14:editId="128DC145">
                      <wp:simplePos x="0" y="0"/>
                      <wp:positionH relativeFrom="column">
                        <wp:posOffset>161925</wp:posOffset>
                      </wp:positionH>
                      <wp:positionV relativeFrom="paragraph">
                        <wp:posOffset>328295</wp:posOffset>
                      </wp:positionV>
                      <wp:extent cx="2286000" cy="9525"/>
                      <wp:effectExtent l="0" t="0" r="19050" b="28575"/>
                      <wp:wrapNone/>
                      <wp:docPr id="5" name="Straight Connector 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2860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29C41153" id="Straight Connector 5" o:spid="_x0000_s1026" style="position:absolute;flip:y;z-index:2516705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2.75pt,25.85pt" to="192.75pt,26.6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1/SHNwwEAAMQDAAAOAAAAZHJzL2Uyb0RvYy54bWysU02P2yAQvVfqf0DcGzuWstpacfaQVXup&#10;2qjb7p3FEKMCgwYaO/++A07cqh9StdoLYuDNm3mPYXs3OctOCqMB3/H1quZMeQm98ceOf/3y7s0t&#10;ZzEJ3wsLXnX8rCK/271+tR1DqxoYwPYKGZH42I6h40NKoa2qKAflRFxBUJ4uNaATiUI8Vj2Kkdid&#10;rZq6vqlGwD4gSBUjnd7Pl3xX+LVWMn3SOqrEbMept1RWLOtTXqvdVrRHFGEw8tKGeEYXThhPRReq&#10;e5EE+47mDypnJEIEnVYSXAVaG6mKBlKzrn9T8zCIoIoWMieGxab4crTy4+mAzPQd33DmhaMnekgo&#10;zHFIbA/ek4GAbJN9GkNsCb73B7xEMRwwi540OqatCY80AsUGEsam4vJ5cVlNiUk6bJrbm7qmx5B0&#10;93bTFPJqZslsAWN6r8CxvOm4NT57IFpx+hATVSboFUJB7mruo+zS2aoMtv6z0qSL6s0dlYlSe4vs&#10;JGgW+m/rrIm4CjKnaGPtklSXkv9MumBzmipT9r+JC7pUBJ+WRGc84N+qpunaqp7xV9Wz1iz7Cfpz&#10;eZViB41KUXYZ6zyLv8Yl/efn2/0AAAD//wMAUEsDBBQABgAIAAAAIQDVUcz33QAAAAgBAAAPAAAA&#10;ZHJzL2Rvd25yZXYueG1sTI/BTsMwEETvSPyDtUhcKuo0VdooxKlQJS5wAAof4CRLEmGvQ+ym7t+z&#10;PdHjzoxm35S7aI2YcfKDIwWrZQICqXHtQJ2Cr8/nhxyED5pabRyhgjN62FW3N6UuWneiD5wPoRNc&#10;Qr7QCvoQxkJK3/RotV+6EYm9bzdZHficOtlO+sTl1sg0STbS6oH4Q69H3PfY/ByOVsHL2/vinMbN&#10;4neb1fs45ya+eqPU/V18egQRMIb/MFzwGR0qZqrdkVovjII0yzipIFttQbC/zi9CzcI6BVmV8npA&#10;9QcAAP//AwBQSwECLQAUAAYACAAAACEAtoM4kv4AAADhAQAAEwAAAAAAAAAAAAAAAAAAAAAAW0Nv&#10;bnRlbnRfVHlwZXNdLnhtbFBLAQItABQABgAIAAAAIQA4/SH/1gAAAJQBAAALAAAAAAAAAAAAAAAA&#10;AC8BAABfcmVscy8ucmVsc1BLAQItABQABgAIAAAAIQA1/SHNwwEAAMQDAAAOAAAAAAAAAAAAAAAA&#10;AC4CAABkcnMvZTJvRG9jLnhtbFBLAQItABQABgAIAAAAIQDVUcz33QAAAAgBAAAPAAAAAAAAAAAA&#10;AAAAAB0EAABkcnMvZG93bnJldi54bWxQSwUGAAAAAAQABADzAAAAJwUAAAAA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4050" w:type="dxa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74624" behindDoc="0" locked="0" layoutInCell="1" allowOverlap="1" wp14:anchorId="633C34CD" wp14:editId="17C29A48">
                      <wp:simplePos x="0" y="0"/>
                      <wp:positionH relativeFrom="column">
                        <wp:posOffset>125095</wp:posOffset>
                      </wp:positionH>
                      <wp:positionV relativeFrom="paragraph">
                        <wp:posOffset>297815</wp:posOffset>
                      </wp:positionV>
                      <wp:extent cx="2286000" cy="9525"/>
                      <wp:effectExtent l="0" t="0" r="19050" b="28575"/>
                      <wp:wrapNone/>
                      <wp:docPr id="12" name="Straight Connector 1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2860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58CD0B8A" id="Straight Connector 12" o:spid="_x0000_s1026" style="position:absolute;flip:y;z-index:25167462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9.85pt,23.45pt" to="189.85pt,24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vUyIwgEAAMYDAAAOAAAAZHJzL2Uyb0RvYy54bWysU02P0zAQvSPxHyzfadJIu1qipnvoCi4I&#10;Khb27nXsxsL2WGPTpP+esZMGxIeEEBcr9sx7M+/NZHc/OcvOCqMB3/HtpuZMeQm98aeOf/705tUd&#10;ZzEJ3wsLXnX8oiK/3798sRtDqxoYwPYKGZH42I6h40NKoa2qKAflRNxAUJ6CGtCJRFc8VT2Kkdid&#10;rZq6vq1GwD4gSBUjvT7MQb4v/FormT5oHVVituPUWyonlvM5n9V+J9oTijAYubQh/qELJ4ynoivV&#10;g0iCfUXzC5UzEiGCThsJrgKtjVRFA6nZ1j+peRxEUEULmRPDalP8f7Ty/fmIzPQ0u4YzLxzN6DGh&#10;MKchsQN4Tw4CMgqSU2OILQEO/ojLLYYjZtmTRse0NeGJiIoRJI1NxefL6rOaEpP02DR3t3VN45AU&#10;e33T3GTyambJbAFjeqvAsfzRcWt8dkG04vwupjn1mkK43NXcR/lKF6tysvUflSZlVG/uqOyUOlhk&#10;Z0Hb0H/ZLmVLZoZoY+0KqkvJP4KW3AxTZc/+Frhml4rg0wp0xgP+rmqarq3qOf+qetaaZT9DfylT&#10;KXbQshRDl8XO2/jjvcC//377bwAAAP//AwBQSwMEFAAGAAgAAAAhAOtQn2bcAAAACAEAAA8AAABk&#10;cnMvZG93bnJldi54bWxMj01OwzAQhfdI3MEaJDYVdSglSUOcClViAwugcAAnGZIIexxiN3Vvz3QF&#10;y/ejN9+U22iNmHHygyMFt8sEBFLj2oE6BZ8fTzc5CB80tdo4QgUn9LCtLi9KXbTuSO8470MneIR8&#10;oRX0IYyFlL7p0Wq/dCMSZ19usjqwnDrZTvrI49bIVZKk0uqB+EKvR9z12HzvD1bB8+vb4rSK6eIn&#10;u693cc5NfPFGqeur+PgAImAMf2U44zM6VMxUuwO1XhjWm4ybCtbpBgTnd9nZqNnI1yCrUv5/oPoF&#10;AAD//wMAUEsBAi0AFAAGAAgAAAAhALaDOJL+AAAA4QEAABMAAAAAAAAAAAAAAAAAAAAAAFtDb250&#10;ZW50X1R5cGVzXS54bWxQSwECLQAUAAYACAAAACEAOP0h/9YAAACUAQAACwAAAAAAAAAAAAAAAAAv&#10;AQAAX3JlbHMvLnJlbHNQSwECLQAUAAYACAAAACEAZ71MiMIBAADGAwAADgAAAAAAAAAAAAAAAAAu&#10;AgAAZHJzL2Uyb0RvYy54bWxQSwECLQAUAAYACAAAACEA61CfZtwAAAAIAQAADwAAAAAAAAAAAAAA&#10;AAAcBAAAZHJzL2Rvd25yZXYueG1sUEsFBgAAAAAEAAQA8wAAACUFAAAAAA==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2366" w:type="dxa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78720" behindDoc="0" locked="0" layoutInCell="1" allowOverlap="1" wp14:anchorId="1FA56EA9" wp14:editId="28930D35">
                      <wp:simplePos x="0" y="0"/>
                      <wp:positionH relativeFrom="column">
                        <wp:posOffset>20320</wp:posOffset>
                      </wp:positionH>
                      <wp:positionV relativeFrom="paragraph">
                        <wp:posOffset>306705</wp:posOffset>
                      </wp:positionV>
                      <wp:extent cx="1381125" cy="0"/>
                      <wp:effectExtent l="0" t="0" r="28575" b="19050"/>
                      <wp:wrapNone/>
                      <wp:docPr id="14" name="Straight Connector 1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1381125" cy="0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05B2C75F" id="Straight Connector 14" o:spid="_x0000_s1026" style="position:absolute;flip:y;z-index:25167872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.6pt,24.15pt" to="110.35pt,24.1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SaTcvgEAAMMDAAAOAAAAZHJzL2Uyb0RvYy54bWysU02P0zAQvSPtf7B8p0m6gFZR0z10xV4Q&#10;VCxw9zrjxsJfGpsm/feMnTaLACG02ouV8cx7M+95srmdrGFHwKi963izqjkDJ32v3aHjX7+8f33D&#10;WUzC9cJ4Bx0/QeS326tXmzG0sPaDNz0gIxIX2zF0fEgptFUV5QBWxJUP4CipPFqRKMRD1aMYid2a&#10;al3X76rRYx/QS4iRbu/mJN8WfqVApk9KRUjMdJxmS+XEcj7ms9puRHtAEQYtz2OIZ0xhhXbUdKG6&#10;E0mwH6j/oLJaoo9epZX0tvJKaQlFA6lp6t/UPAwiQNFC5sSw2BRfjlZ+PO6R6Z7e7g1nTlh6o4eE&#10;Qh+GxHbeOXLQI6MkOTWG2BJg5/Z4jmLYY5Y9KbRMGR2+EVExgqSxqfh8WnyGKTFJl831TdOs33Im&#10;L7lqpshUAWO6B29Z/ui40S5bIFpx/BATtaXSSwkFeaR5iPKVTgZysXGfQZGs3Kygy0LBziA7ClqF&#10;/nuTBRFXqcwQpY1ZQPW/QefaDIOyZP8LXKpLR+/SArTaefxb1zRdRlVz/UX1rDXLfvT9qTxJsYM2&#10;pSg7b3VexV/jAn/697Y/AQAA//8DAFBLAwQUAAYACAAAACEA35rE29sAAAAHAQAADwAAAGRycy9k&#10;b3ducmV2LnhtbEyOTU7DMBCF90jcwZpKbCrq4EIbhTgVqsSGLoDCAZx4SKLa4xC7qXt7XLGA5fvR&#10;e1+5idawCUffO5Jwt8iAITVO99RK+Px4vs2B+aBIK+MIJZzRw6a6vipVod2J3nHah5alEfKFktCF&#10;MBSc+6ZDq/zCDUgp+3KjVSHJseV6VKc0bg0XWbbiVvWUHjo14LbD5rA/Wgkvr2/zs4ir+ff6od7G&#10;KTdx542UN7P49AgsYAx/ZbjgJ3SoElPtjqQ9MxKWIhUl3OdLYCkWIlsDq38NXpX8P3/1AwAA//8D&#10;AFBLAQItABQABgAIAAAAIQC2gziS/gAAAOEBAAATAAAAAAAAAAAAAAAAAAAAAABbQ29udGVudF9U&#10;eXBlc10ueG1sUEsBAi0AFAAGAAgAAAAhADj9If/WAAAAlAEAAAsAAAAAAAAAAAAAAAAALwEAAF9y&#10;ZWxzLy5yZWxzUEsBAi0AFAAGAAgAAAAhAFxJpNy+AQAAwwMAAA4AAAAAAAAAAAAAAAAALgIAAGRy&#10;cy9lMm9Eb2MueG1sUEsBAi0AFAAGAAgAAAAhAN+axNvbAAAABwEAAA8AAAAAAAAAAAAAAAAAGAQA&#10;AGRycy9kb3ducmV2LnhtbFBLBQYAAAAABAAEAPMAAAAgBQAAAAA=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3487" w:type="dxa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80768" behindDoc="0" locked="0" layoutInCell="1" allowOverlap="1" wp14:anchorId="2C6E6C7E" wp14:editId="2344E721">
                      <wp:simplePos x="0" y="0"/>
                      <wp:positionH relativeFrom="column">
                        <wp:posOffset>41910</wp:posOffset>
                      </wp:positionH>
                      <wp:positionV relativeFrom="paragraph">
                        <wp:posOffset>297815</wp:posOffset>
                      </wp:positionV>
                      <wp:extent cx="2095500" cy="9525"/>
                      <wp:effectExtent l="0" t="0" r="19050" b="28575"/>
                      <wp:wrapNone/>
                      <wp:docPr id="15" name="Straight Connector 15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0955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2C07EB0E" id="Straight Connector 15" o:spid="_x0000_s1026" style="position:absolute;flip:y;z-index:2516807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3.3pt,23.45pt" to="168.3pt,24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X2J3wwEAAMYDAAAOAAAAZHJzL2Uyb0RvYy54bWysU02P0zAQvSPxHyzfadJKRWzUdA9dwQVB&#10;xQJ3rzNuLGyPNTb9+PeMnTYgPiSEuFixZ96beW8mm/uzd+IIlCyGXi4XrRQQNA42HHr56ePrF6+k&#10;SFmFQTkM0MsLJHm/ff5sc4odrHBENwAJJgmpO8VejjnHrmmSHsGrtMAIgYMGyavMVzo0A6kTs3vX&#10;rNr2ZXNCGiKhhpT49WEKym3lNwZ0fm9MgixcL7m3XE+q51M5m+1GdQdScbT62ob6hy68soGLzlQP&#10;KivxlewvVN5qwoQmLzT6Bo2xGqoGVrNsf1LzOKoIVQubk+JsU/p/tPrdcU/CDjy7tRRBeZ7RYyZl&#10;D2MWOwyBHUQSHGSnTjF1DNiFPV1vKe6pyD4b8sI4Gz8zUTWCpYlz9fky+wznLDQ/rtq79brlcWiO&#10;3a1XlbyZWApbpJTfAHpRPnrpbCguqE4d36bMlTn1lsKX0tXUR/3KFwcl2YUPYFgZ15s6qjsFO0fi&#10;qHgbhi/Loom5amaBGOvcDGpryT+CrrkFBnXP/hY4Z9eKGPIM9DYg/a5qPt9aNVP+TfWktch+wuFS&#10;p1Lt4GWpyq6LXbbxx3uFf//9tt8AAAD//wMAUEsDBBQABgAIAAAAIQB7kQSk2wAAAAcBAAAPAAAA&#10;ZHJzL2Rvd25yZXYueG1sTI5NTsMwEIX3SNzBGiQ2FXVoiwkhToUqsYFFoe0BnHhIIuxxiN3UvT3u&#10;CpbvR+995TpawyYcfe9Iwv08A4bUON1TK+Gwf73LgfmgSCvjCCWc0cO6ur4qVaHdiT5x2oWWpRHy&#10;hZLQhTAUnPumQ6v83A1IKftyo1UhybHlelSnNG4NX2SZ4Fb1lB46NeCmw+Z7d7QS3rYfs/MiitnP&#10;40O9iVNu4rs3Ut7exJdnYAFj+CvDBT+hQ5WYanck7ZmRIEQqSliJJ2ApXi4vRp2MfAW8Kvl//uoX&#10;AAD//wMAUEsBAi0AFAAGAAgAAAAhALaDOJL+AAAA4QEAABMAAAAAAAAAAAAAAAAAAAAAAFtDb250&#10;ZW50X1R5cGVzXS54bWxQSwECLQAUAAYACAAAACEAOP0h/9YAAACUAQAACwAAAAAAAAAAAAAAAAAv&#10;AQAAX3JlbHMvLnJlbHNQSwECLQAUAAYACAAAACEAT19id8MBAADGAwAADgAAAAAAAAAAAAAAAAAu&#10;AgAAZHJzL2Uyb0RvYy54bWxQSwECLQAUAAYACAAAACEAe5EEpNsAAAAHAQAADwAAAAAAAAAAAAAA&#10;AAAdBAAAZHJzL2Rvd25yZXYueG1sUEsFBgAAAAAEAAQA8wAAACUFAAAAAA==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D51C80" w:rsidTr="00D51C80">
        <w:tc>
          <w:tcPr>
            <w:tcW w:w="4045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 w:rsidRPr="0059331F">
              <w:rPr>
                <w:rFonts w:ascii="Arial Black" w:hAnsi="Arial Black"/>
                <w:sz w:val="20"/>
                <w:szCs w:val="20"/>
              </w:rPr>
              <w:t>Nombre y Apellidos</w:t>
            </w:r>
          </w:p>
        </w:tc>
        <w:tc>
          <w:tcPr>
            <w:tcW w:w="4050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 w:rsidRPr="0059331F">
              <w:rPr>
                <w:rFonts w:ascii="Arial Black" w:hAnsi="Arial Black"/>
                <w:sz w:val="20"/>
                <w:szCs w:val="20"/>
              </w:rPr>
              <w:t>Oficina</w:t>
            </w:r>
          </w:p>
        </w:tc>
        <w:tc>
          <w:tcPr>
            <w:tcW w:w="2366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 w:rsidRPr="0059331F">
              <w:rPr>
                <w:rFonts w:ascii="Arial Black" w:hAnsi="Arial Black"/>
                <w:sz w:val="20"/>
                <w:szCs w:val="20"/>
              </w:rPr>
              <w:t>Teléfono</w:t>
            </w:r>
          </w:p>
        </w:tc>
        <w:tc>
          <w:tcPr>
            <w:tcW w:w="3487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 w:rsidRPr="0059331F">
              <w:rPr>
                <w:rFonts w:ascii="Arial Black" w:hAnsi="Arial Black"/>
                <w:sz w:val="20"/>
                <w:szCs w:val="20"/>
              </w:rPr>
              <w:t>Correo electrónico</w:t>
            </w:r>
          </w:p>
        </w:tc>
      </w:tr>
      <w:tr w:rsidR="00D51C80" w:rsidTr="00D51C80">
        <w:trPr>
          <w:trHeight w:val="574"/>
        </w:trPr>
        <w:tc>
          <w:tcPr>
            <w:tcW w:w="4045" w:type="dxa"/>
          </w:tcPr>
          <w:p w:rsidR="00D51C80" w:rsidRDefault="00D51C80" w:rsidP="00D51C80">
            <w:pPr>
              <w:pStyle w:val="NoSpacing"/>
              <w:tabs>
                <w:tab w:val="left" w:pos="3829"/>
              </w:tabs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68480" behindDoc="0" locked="0" layoutInCell="1" allowOverlap="1" wp14:anchorId="44BAB122" wp14:editId="492A3EF7">
                      <wp:simplePos x="0" y="0"/>
                      <wp:positionH relativeFrom="column">
                        <wp:posOffset>198120</wp:posOffset>
                      </wp:positionH>
                      <wp:positionV relativeFrom="paragraph">
                        <wp:posOffset>335280</wp:posOffset>
                      </wp:positionV>
                      <wp:extent cx="2286000" cy="9525"/>
                      <wp:effectExtent l="0" t="0" r="19050" b="28575"/>
                      <wp:wrapNone/>
                      <wp:docPr id="9" name="Straight Connector 9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2860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388E057D" id="Straight Connector 9" o:spid="_x0000_s1026" style="position:absolute;flip:y;z-index:25166848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5.6pt,26.4pt" to="195.6pt,27.1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uetOwQEAAMQDAAAOAAAAZHJzL2Uyb0RvYy54bWysU02P0zAQvSPxHyzfadJIu9pGTffQFVwQ&#10;VCxw9zrjxsJfGpsm/feMnTaL+JAQ2osV2++9mfc82d5P1rATYNTedXy9qjkDJ32v3bHjXz6/fXPH&#10;WUzC9cJ4Bx0/Q+T3u9evtmNoofGDNz0gIxEX2zF0fEgptFUV5QBWxJUP4OhSebQi0RaPVY9iJHVr&#10;qqaub6vRYx/QS4iRTh/mS74r+kqBTB+VipCY6Tj1lsqKZX3Ka7XbivaIIgxaXtoQ/9GFFdpR0UXq&#10;QSTBvqP+TcpqiT56lVbS28orpSUUD+RmXf/i5nEQAYoXCieGJab4crLyw+mATPcd33DmhKUnekwo&#10;9HFIbO+dowA9sk3OaQyxJfjeHfCyi+GA2fSk0DJldPhKI1BiIGNsKimfl5RhSkzSYdPc3dY1PYak&#10;u81Nc5PFq1klqwWM6R14y/JHx412OQPRitP7mGboFUK83NXcR/lKZwMZbNwnUOSL6s0dlYmCvUF2&#10;EjQL/bf1pWxBZorSxiykupT8K+mCzTQoU/avxAVdKnqXFqLVzuOfqqbp2qqa8VfXs9ds+8n35/Iq&#10;JQ4alRLoZazzLP68L/Tnn2/3AwAA//8DAFBLAwQUAAYACAAAACEAoSjESt0AAAAIAQAADwAAAGRy&#10;cy9kb3ducmV2LnhtbEyPwU7DMBBE70j8g7VIXKrWaUJLCXEqVIkLHICWD3CSJYmw1yF2U/fv2Z7g&#10;uDOj2TfFNlojJhx970jBcpGAQKpd01Or4PPwPN+A8EFTo40jVHBGD9vy+qrQeeNO9IHTPrSCS8jn&#10;WkEXwpBL6esOrfYLNyCx9+VGqwOfYyubUZ+43BqZJslaWt0Tf+j0gLsO6+/90Sp4eXufndO4nv3c&#10;r6pdnDYmvnqj1O1NfHoEETCGvzBc8BkdSmaq3JEaL4yCbJlyUsEq5QXsZw8XoWLhLgNZFvL/gPIX&#10;AAD//wMAUEsBAi0AFAAGAAgAAAAhALaDOJL+AAAA4QEAABMAAAAAAAAAAAAAAAAAAAAAAFtDb250&#10;ZW50X1R5cGVzXS54bWxQSwECLQAUAAYACAAAACEAOP0h/9YAAACUAQAACwAAAAAAAAAAAAAAAAAv&#10;AQAAX3JlbHMvLnJlbHNQSwECLQAUAAYACAAAACEAmbnrTsEBAADEAwAADgAAAAAAAAAAAAAAAAAu&#10;AgAAZHJzL2Uyb0RvYy54bWxQSwECLQAUAAYACAAAACEAoSjESt0AAAAIAQAADwAAAAAAAAAAAAAA&#10;AAAbBAAAZHJzL2Rvd25yZXYueG1sUEsFBgAAAAAEAAQA8wAAACUFAAAAAA==&#10;" strokecolor="black [3040]"/>
                  </w:pict>
                </mc:Fallback>
              </mc:AlternateContent>
            </w:r>
          </w:p>
        </w:tc>
        <w:tc>
          <w:tcPr>
            <w:tcW w:w="6416" w:type="dxa"/>
            <w:gridSpan w:val="2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72576" behindDoc="0" locked="0" layoutInCell="1" allowOverlap="1" wp14:anchorId="74BE6CDC" wp14:editId="486319AD">
                      <wp:simplePos x="0" y="0"/>
                      <wp:positionH relativeFrom="column">
                        <wp:posOffset>782320</wp:posOffset>
                      </wp:positionH>
                      <wp:positionV relativeFrom="paragraph">
                        <wp:posOffset>316230</wp:posOffset>
                      </wp:positionV>
                      <wp:extent cx="2286000" cy="9525"/>
                      <wp:effectExtent l="0" t="0" r="19050" b="28575"/>
                      <wp:wrapNone/>
                      <wp:docPr id="10" name="Straight Connector 1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2860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7D57EE36" id="Straight Connector 10" o:spid="_x0000_s1026" style="position:absolute;flip:y;z-index:25167257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61.6pt,24.9pt" to="241.6pt,25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1KKiwQEAAMYDAAAOAAAAZHJzL2Uyb0RvYy54bWysU02P0zAQvSPxHyzfadJIu1qipnvoCi4I&#10;Khb27nXGjYW/NDZN+u8ZO2lAfEgIcbFsz7w3857Hu/vJGnYGjNq7jm83NWfgpO+1O3X886c3r+44&#10;i0m4XhjvoOMXiPx+//LFbgwtNH7wpgdkROJiO4aODymFtqqiHMCKuPEBHAWVRysSHfFU9ShGYrem&#10;aur6tho99gG9hBjp9mEO8n3hVwpk+qBUhMRMx6m3VFYs63Neq/1OtCcUYdByaUP8QxdWaEdFV6oH&#10;kQT7ivoXKqsl+uhV2khvK6+UllA0kJpt/ZOax0EEKFrInBhWm+L/o5Xvz0dkuqe3I3ucsPRGjwmF&#10;Pg2JHbxz5KBHRkFyagyxJcDBHXE5xXDELHtSaJkyOjwRUTGCpLGp+HxZfYYpMUmXTXN3W9dUT1Ls&#10;9U1zk8mrmSWzBYzpLXjL8qbjRrvsgmjF+V1Mc+o1hXC5q7mPsksXAznZuI+gSBnVmzsqMwUHg+ws&#10;aBr6L9ulbMnMEKWNWUF1KflH0JKbYVDm7G+Ba3ap6F1agVY7j7+rmqZrq2rOv6qetWbZz76/lFcp&#10;dtCwFEOXwc7T+OO5wL9/v/03AAAA//8DAFBLAwQUAAYACAAAACEAZ1mvT94AAAAJAQAADwAAAGRy&#10;cy9kb3ducmV2LnhtbEyPzU7DMBCE70i8g7VIXCrqNP0hhDgVqsQFDoXCAzjJkkTY6xC7qfv2bE9w&#10;nNlPszPFNlojJhx970jBYp6AQKpd01Or4PPj+S4D4YOmRhtHqOCMHrbl9VWh88ad6B2nQ2gFh5DP&#10;tYIuhCGX0tcdWu3nbkDi25cbrQ4sx1Y2oz5xuDUyTZKNtLon/tDpAXcd1t+Ho1Xwsn+bndO4mf3c&#10;r6tdnDITX71R6vYmPj2CCBjDHwyX+lwdSu5UuSM1XhjW6TJlVMHqgScwsMouRqVgvViCLAv5f0H5&#10;CwAA//8DAFBLAQItABQABgAIAAAAIQC2gziS/gAAAOEBAAATAAAAAAAAAAAAAAAAAAAAAABbQ29u&#10;dGVudF9UeXBlc10ueG1sUEsBAi0AFAAGAAgAAAAhADj9If/WAAAAlAEAAAsAAAAAAAAAAAAAAAAA&#10;LwEAAF9yZWxzLy5yZWxzUEsBAi0AFAAGAAgAAAAhAEzUoqLBAQAAxgMAAA4AAAAAAAAAAAAAAAAA&#10;LgIAAGRycy9lMm9Eb2MueG1sUEsBAi0AFAAGAAgAAAAhAGdZr0/eAAAACQEAAA8AAAAAAAAAAAAA&#10;AAAAGwQAAGRycy9kb3ducmV2LnhtbFBLBQYAAAAABAAEAPMAAAAmBQAAAAA=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  <w:tc>
          <w:tcPr>
            <w:tcW w:w="3487" w:type="dxa"/>
          </w:tcPr>
          <w:p w:rsidR="00D51C80" w:rsidRDefault="00D51C80" w:rsidP="00D51C80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noProof/>
                <w:sz w:val="20"/>
                <w:szCs w:val="20"/>
                <w:lang w:val="es-PR" w:eastAsia="es-PR"/>
              </w:rPr>
              <mc:AlternateContent>
                <mc:Choice Requires="wps">
                  <w:drawing>
                    <wp:anchor distT="0" distB="0" distL="114300" distR="114300" simplePos="0" relativeHeight="251676672" behindDoc="0" locked="0" layoutInCell="1" allowOverlap="1" wp14:anchorId="233E6C4B" wp14:editId="2CCD3304">
                      <wp:simplePos x="0" y="0"/>
                      <wp:positionH relativeFrom="column">
                        <wp:posOffset>-148590</wp:posOffset>
                      </wp:positionH>
                      <wp:positionV relativeFrom="paragraph">
                        <wp:posOffset>325755</wp:posOffset>
                      </wp:positionV>
                      <wp:extent cx="2286000" cy="9525"/>
                      <wp:effectExtent l="0" t="0" r="19050" b="28575"/>
                      <wp:wrapNone/>
                      <wp:docPr id="13" name="Straight Connector 13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CnPr/>
                            <wps:spPr>
                              <a:xfrm flipV="1">
                                <a:off x="0" y="0"/>
                                <a:ext cx="2286000" cy="9525"/>
                              </a:xfrm>
                              <a:prstGeom prst="line">
                                <a:avLst/>
                              </a:prstGeom>
                            </wps:spPr>
                            <wps:style>
                              <a:lnRef idx="1">
                                <a:schemeClr val="dk1"/>
                              </a:lnRef>
                              <a:fillRef idx="0">
                                <a:schemeClr val="dk1"/>
                              </a:fillRef>
                              <a:effectRef idx="0">
                                <a:schemeClr val="dk1"/>
                              </a:effectRef>
                              <a:fontRef idx="minor">
                                <a:schemeClr val="tx1"/>
                              </a:fontRef>
                            </wps:style>
                            <wps:bodyPr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line w14:anchorId="399DBFB7" id="Straight Connector 13" o:spid="_x0000_s1026" style="position:absolute;flip:y;z-index:25167667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11.7pt,25.65pt" to="168.3pt,26.4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CoNwwQEAAMYDAAAOAAAAZHJzL2Uyb0RvYy54bWysU02P0zAQvSPxHyzfadKgXS1R0z10BRcE&#10;FQvcvc64sfCXxqZJ/z1jJw2IDwkhLlbsmfdm3pvJ7n6yhp0Bo/au49tNzRk46XvtTh3/9PH1izvO&#10;YhKuF8Y76PgFIr/fP3+2G0MLjR+86QEZkbjYjqHjQ0qhraooB7AibnwAR0Hl0YpEVzxVPYqR2K2p&#10;mrq+rUaPfUAvIUZ6fZiDfF/4lQKZ3isVITHTceotlRPL+ZTPar8T7QlFGLRc2hD/0IUV2lHRlepB&#10;JMG+ov6FymqJPnqVNtLbyiulJRQNpGZb/6TmcRABihYyJ4bVpvj/aOW78xGZ7ml2LzlzwtKMHhMK&#10;fRoSO3jnyEGPjILk1BhiS4CDO+Jyi+GIWfak0DJldPhMRMUIksam4vNl9RmmxCQ9Ns3dbV3TOCTF&#10;Xt00N5m8mlkyW8CY3oC3LH903GiXXRCtOL+NaU69phAudzX3Ub7SxUBONu4DKFJG9eaOyk7BwSA7&#10;C9qG/st2KVsyM0RpY1ZQXUr+EbTkZhiUPftb4JpdKnqXVqDVzuPvqqbp2qqa86+qZ61Z9pPvL2Uq&#10;xQ5almLosth5G3+8F/j332//DQAA//8DAFBLAwQUAAYACAAAACEAMTQgid8AAAAJAQAADwAAAGRy&#10;cy9kb3ducmV2LnhtbEyPQU7DMBBF90jcwRokNlXrNKEhSuNUqBIbWFAKB3DiaRJhj0Pspu7tMStY&#10;zszTn/erXTCazTi5wZKA9SoBhtRaNVAn4PPjeVkAc16SktoSCriig119e1PJUtkLveN89B2LIeRK&#10;KaD3fiw5d22PRrqVHZHi7WQnI30cp46rSV5iuNE8TZKcGzlQ/NDLEfc9tl/HsxHw8nZYXNOQL74f&#10;N80+zIUOr04LcX8XnrbAPAb/B8OvflSHOjo19kzKMS1gmWYPERWwWWfAIpBleQ6siYu0AF5X/H+D&#10;+gcAAP//AwBQSwECLQAUAAYACAAAACEAtoM4kv4AAADhAQAAEwAAAAAAAAAAAAAAAAAAAAAAW0Nv&#10;bnRlbnRfVHlwZXNdLnhtbFBLAQItABQABgAIAAAAIQA4/SH/1gAAAJQBAAALAAAAAAAAAAAAAAAA&#10;AC8BAABfcmVscy8ucmVsc1BLAQItABQABgAIAAAAIQDSCoNwwQEAAMYDAAAOAAAAAAAAAAAAAAAA&#10;AC4CAABkcnMvZTJvRG9jLnhtbFBLAQItABQABgAIAAAAIQAxNCCJ3wAAAAkBAAAPAAAAAAAAAAAA&#10;AAAAABsEAABkcnMvZG93bnJldi54bWxQSwUGAAAAAAQABADzAAAAJwUAAAAA&#10;" strokecolor="black [3040]"/>
                  </w:pict>
                </mc:Fallback>
              </mc:AlternateContent>
            </w:r>
            <w:r>
              <w:rPr>
                <w:rFonts w:ascii="Arial Black" w:hAnsi="Arial Black"/>
                <w:sz w:val="24"/>
                <w:szCs w:val="24"/>
              </w:rPr>
              <w:fldChar w:fldCharType="begin">
                <w:ffData>
                  <w:name w:val=""/>
                  <w:enabled/>
                  <w:calcOnExit w:val="0"/>
                  <w:textInput>
                    <w:maxLength w:val="100"/>
                  </w:textInput>
                </w:ffData>
              </w:fldChar>
            </w:r>
            <w:r>
              <w:rPr>
                <w:rFonts w:ascii="Arial Black" w:hAnsi="Arial Black"/>
                <w:sz w:val="24"/>
                <w:szCs w:val="24"/>
              </w:rPr>
              <w:instrText xml:space="preserve"> FORMTEXT </w:instrText>
            </w:r>
            <w:r>
              <w:rPr>
                <w:rFonts w:ascii="Arial Black" w:hAnsi="Arial Black"/>
                <w:sz w:val="24"/>
                <w:szCs w:val="24"/>
              </w:rPr>
            </w:r>
            <w:r>
              <w:rPr>
                <w:rFonts w:ascii="Arial Black" w:hAnsi="Arial Black"/>
                <w:sz w:val="24"/>
                <w:szCs w:val="24"/>
              </w:rPr>
              <w:fldChar w:fldCharType="separate"/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noProof/>
                <w:sz w:val="24"/>
                <w:szCs w:val="24"/>
              </w:rPr>
              <w:t> </w:t>
            </w:r>
            <w:r>
              <w:rPr>
                <w:rFonts w:ascii="Arial Black" w:hAnsi="Arial Black"/>
                <w:sz w:val="24"/>
                <w:szCs w:val="24"/>
              </w:rPr>
              <w:fldChar w:fldCharType="end"/>
            </w:r>
          </w:p>
        </w:tc>
      </w:tr>
      <w:tr w:rsidR="00E14659" w:rsidTr="00D51C80">
        <w:tc>
          <w:tcPr>
            <w:tcW w:w="4045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sz w:val="20"/>
                <w:szCs w:val="20"/>
              </w:rPr>
              <w:t>Firma</w:t>
            </w:r>
          </w:p>
        </w:tc>
        <w:tc>
          <w:tcPr>
            <w:tcW w:w="6416" w:type="dxa"/>
            <w:gridSpan w:val="2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sz w:val="20"/>
                <w:szCs w:val="20"/>
              </w:rPr>
              <w:t>Título de Clasificación</w:t>
            </w:r>
          </w:p>
        </w:tc>
        <w:tc>
          <w:tcPr>
            <w:tcW w:w="3487" w:type="dxa"/>
          </w:tcPr>
          <w:p w:rsidR="00E14659" w:rsidRDefault="00E14659" w:rsidP="00E14659">
            <w:pPr>
              <w:pStyle w:val="NoSpacing"/>
              <w:tabs>
                <w:tab w:val="left" w:pos="6750"/>
              </w:tabs>
              <w:jc w:val="center"/>
              <w:rPr>
                <w:rFonts w:ascii="Arial Black" w:hAnsi="Arial Black"/>
                <w:sz w:val="20"/>
                <w:szCs w:val="20"/>
              </w:rPr>
            </w:pPr>
            <w:r>
              <w:rPr>
                <w:rFonts w:ascii="Arial Black" w:hAnsi="Arial Black"/>
                <w:sz w:val="20"/>
                <w:szCs w:val="20"/>
              </w:rPr>
              <w:t>Fecha</w:t>
            </w:r>
          </w:p>
        </w:tc>
      </w:tr>
    </w:tbl>
    <w:p w:rsidR="00E95383" w:rsidRDefault="00DD69EB" w:rsidP="00DD69EB">
      <w:pPr>
        <w:pStyle w:val="NoSpacing"/>
        <w:tabs>
          <w:tab w:val="left" w:pos="2910"/>
        </w:tabs>
        <w:rPr>
          <w:rFonts w:ascii="Arial Black" w:hAnsi="Arial Black"/>
          <w:sz w:val="20"/>
          <w:szCs w:val="20"/>
        </w:rPr>
      </w:pPr>
      <w:r>
        <w:rPr>
          <w:rFonts w:ascii="Arial Black" w:hAnsi="Arial Black"/>
          <w:sz w:val="20"/>
          <w:szCs w:val="20"/>
        </w:rPr>
        <w:tab/>
      </w:r>
    </w:p>
    <w:p w:rsidR="00953734" w:rsidRPr="005E4483" w:rsidRDefault="00953734" w:rsidP="00953734">
      <w:pPr>
        <w:pStyle w:val="NoSpacing"/>
        <w:tabs>
          <w:tab w:val="left" w:pos="11005"/>
        </w:tabs>
        <w:jc w:val="center"/>
        <w:rPr>
          <w:rFonts w:ascii="Arial" w:hAnsi="Arial" w:cs="Arial"/>
          <w:b/>
          <w:sz w:val="24"/>
          <w:szCs w:val="24"/>
        </w:rPr>
      </w:pPr>
      <w:r w:rsidRPr="005E4483">
        <w:rPr>
          <w:rFonts w:ascii="Arial" w:hAnsi="Arial" w:cs="Arial"/>
          <w:b/>
          <w:sz w:val="24"/>
          <w:szCs w:val="24"/>
        </w:rPr>
        <w:lastRenderedPageBreak/>
        <w:t>INSTRUCCIONES</w:t>
      </w:r>
    </w:p>
    <w:p w:rsidR="00953734" w:rsidRPr="005E4483" w:rsidRDefault="00953734" w:rsidP="00953734">
      <w:pPr>
        <w:pStyle w:val="NoSpacing"/>
        <w:tabs>
          <w:tab w:val="left" w:pos="11005"/>
        </w:tabs>
        <w:jc w:val="center"/>
        <w:rPr>
          <w:rFonts w:ascii="Arial" w:hAnsi="Arial" w:cs="Arial"/>
          <w:sz w:val="24"/>
          <w:szCs w:val="24"/>
        </w:rPr>
      </w:pPr>
    </w:p>
    <w:p w:rsidR="00E27874" w:rsidRPr="005E4483" w:rsidRDefault="00E27874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 xml:space="preserve">El Artículo 11 de la Ley Núm. 211-2015, según enmendada, conocida como la </w:t>
      </w:r>
      <w:r w:rsidR="00DD69EB">
        <w:rPr>
          <w:rFonts w:ascii="Arial" w:hAnsi="Arial" w:cs="Arial"/>
          <w:i/>
          <w:sz w:val="24"/>
          <w:szCs w:val="24"/>
        </w:rPr>
        <w:t xml:space="preserve">“Ley del Programa de </w:t>
      </w:r>
      <w:proofErr w:type="spellStart"/>
      <w:r w:rsidR="00DD69EB">
        <w:rPr>
          <w:rFonts w:ascii="Arial" w:hAnsi="Arial" w:cs="Arial"/>
          <w:i/>
          <w:sz w:val="24"/>
          <w:szCs w:val="24"/>
        </w:rPr>
        <w:t>Prer</w:t>
      </w:r>
      <w:r w:rsidRPr="005E4483">
        <w:rPr>
          <w:rFonts w:ascii="Arial" w:hAnsi="Arial" w:cs="Arial"/>
          <w:i/>
          <w:sz w:val="24"/>
          <w:szCs w:val="24"/>
        </w:rPr>
        <w:t>etiro</w:t>
      </w:r>
      <w:proofErr w:type="spellEnd"/>
      <w:r w:rsidRPr="005E4483">
        <w:rPr>
          <w:rFonts w:ascii="Arial" w:hAnsi="Arial" w:cs="Arial"/>
          <w:i/>
          <w:sz w:val="24"/>
          <w:szCs w:val="24"/>
        </w:rPr>
        <w:t xml:space="preserve"> Voluntario”</w:t>
      </w:r>
      <w:r w:rsidRPr="005E4483">
        <w:rPr>
          <w:rFonts w:ascii="Arial" w:hAnsi="Arial" w:cs="Arial"/>
          <w:sz w:val="24"/>
          <w:szCs w:val="24"/>
        </w:rPr>
        <w:t xml:space="preserve"> establece que los organismos gubernamentales deberán enviar a la</w:t>
      </w:r>
      <w:r w:rsidR="00CB0E75">
        <w:rPr>
          <w:rFonts w:ascii="Arial" w:hAnsi="Arial" w:cs="Arial"/>
          <w:sz w:val="24"/>
          <w:szCs w:val="24"/>
        </w:rPr>
        <w:t xml:space="preserve"> Oficina de </w:t>
      </w:r>
      <w:proofErr w:type="spellStart"/>
      <w:r w:rsidRPr="005E4483">
        <w:rPr>
          <w:rFonts w:ascii="Arial" w:hAnsi="Arial" w:cs="Arial"/>
          <w:sz w:val="24"/>
          <w:szCs w:val="24"/>
        </w:rPr>
        <w:t>de</w:t>
      </w:r>
      <w:proofErr w:type="spellEnd"/>
      <w:r w:rsidRPr="005E4483">
        <w:rPr>
          <w:rFonts w:ascii="Arial" w:hAnsi="Arial" w:cs="Arial"/>
          <w:sz w:val="24"/>
          <w:szCs w:val="24"/>
        </w:rPr>
        <w:t xml:space="preserve"> Administrac</w:t>
      </w:r>
      <w:r w:rsidR="00CB0E75">
        <w:rPr>
          <w:rFonts w:ascii="Arial" w:hAnsi="Arial" w:cs="Arial"/>
          <w:sz w:val="24"/>
          <w:szCs w:val="24"/>
        </w:rPr>
        <w:t>ión</w:t>
      </w:r>
      <w:r w:rsidR="00D8773D">
        <w:rPr>
          <w:rFonts w:ascii="Arial" w:hAnsi="Arial" w:cs="Arial"/>
          <w:sz w:val="24"/>
          <w:szCs w:val="24"/>
        </w:rPr>
        <w:t xml:space="preserve"> y Transformación </w:t>
      </w:r>
      <w:r w:rsidR="00CB0E75">
        <w:rPr>
          <w:rFonts w:ascii="Arial" w:hAnsi="Arial" w:cs="Arial"/>
          <w:sz w:val="24"/>
          <w:szCs w:val="24"/>
        </w:rPr>
        <w:t>de</w:t>
      </w:r>
      <w:r w:rsidR="00D8773D">
        <w:rPr>
          <w:rFonts w:ascii="Arial" w:hAnsi="Arial" w:cs="Arial"/>
          <w:sz w:val="24"/>
          <w:szCs w:val="24"/>
        </w:rPr>
        <w:t xml:space="preserve"> los  Recursos Humanos del Gobierno de Puerto Rico </w:t>
      </w:r>
      <w:r w:rsidR="00CB0E75">
        <w:rPr>
          <w:rFonts w:ascii="Arial" w:hAnsi="Arial" w:cs="Arial"/>
          <w:sz w:val="24"/>
          <w:szCs w:val="24"/>
        </w:rPr>
        <w:t>(OATRH</w:t>
      </w:r>
      <w:r w:rsidRPr="005E4483">
        <w:rPr>
          <w:rFonts w:ascii="Arial" w:hAnsi="Arial" w:cs="Arial"/>
          <w:sz w:val="24"/>
          <w:szCs w:val="24"/>
        </w:rPr>
        <w:t xml:space="preserve">) la lista de personas acogidas al Programa de </w:t>
      </w:r>
      <w:proofErr w:type="spellStart"/>
      <w:r w:rsidRPr="005E4483">
        <w:rPr>
          <w:rFonts w:ascii="Arial" w:hAnsi="Arial" w:cs="Arial"/>
          <w:sz w:val="24"/>
          <w:szCs w:val="24"/>
        </w:rPr>
        <w:t>Preretiro</w:t>
      </w:r>
      <w:proofErr w:type="spellEnd"/>
      <w:r w:rsidRPr="005E4483">
        <w:rPr>
          <w:rFonts w:ascii="Arial" w:hAnsi="Arial" w:cs="Arial"/>
          <w:sz w:val="24"/>
          <w:szCs w:val="24"/>
        </w:rPr>
        <w:t xml:space="preserve"> Voluntario y que en consecuencia quedan inhabilitadas por el término de su participación en el Programa para ingresar a una agencia o municipio como empleado de carrera, confianza, transitorio, irregular, o cualquier otra clasificación ni como contratista independiente. </w:t>
      </w:r>
    </w:p>
    <w:p w:rsidR="00E27874" w:rsidRPr="005E4483" w:rsidRDefault="00E27874" w:rsidP="00E27874">
      <w:pPr>
        <w:pStyle w:val="NoSpacing"/>
        <w:tabs>
          <w:tab w:val="left" w:pos="11005"/>
        </w:tabs>
        <w:ind w:left="720"/>
        <w:rPr>
          <w:rFonts w:ascii="Arial" w:hAnsi="Arial" w:cs="Arial"/>
          <w:sz w:val="24"/>
          <w:szCs w:val="24"/>
        </w:rPr>
      </w:pPr>
    </w:p>
    <w:p w:rsidR="00953734" w:rsidRPr="005E4483" w:rsidRDefault="00E27874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 xml:space="preserve">Los organismos gubernamentales </w:t>
      </w:r>
      <w:r w:rsidR="00953734" w:rsidRPr="005E4483">
        <w:rPr>
          <w:rFonts w:ascii="Arial" w:hAnsi="Arial" w:cs="Arial"/>
          <w:sz w:val="24"/>
          <w:szCs w:val="24"/>
        </w:rPr>
        <w:t xml:space="preserve">completarán este formulario para informar a </w:t>
      </w:r>
      <w:r w:rsidR="00DD69EB">
        <w:rPr>
          <w:rFonts w:ascii="Arial" w:hAnsi="Arial" w:cs="Arial"/>
          <w:sz w:val="24"/>
          <w:szCs w:val="24"/>
        </w:rPr>
        <w:t xml:space="preserve">la </w:t>
      </w:r>
      <w:r w:rsidR="00CB0E75">
        <w:rPr>
          <w:rFonts w:ascii="Arial" w:hAnsi="Arial" w:cs="Arial"/>
          <w:sz w:val="24"/>
          <w:szCs w:val="24"/>
        </w:rPr>
        <w:t>OATRH</w:t>
      </w:r>
      <w:r w:rsidR="00953734" w:rsidRPr="005E4483">
        <w:rPr>
          <w:rFonts w:ascii="Arial" w:hAnsi="Arial" w:cs="Arial"/>
          <w:sz w:val="24"/>
          <w:szCs w:val="24"/>
        </w:rPr>
        <w:t xml:space="preserve"> sobre aquellos empleados que se acojan</w:t>
      </w:r>
      <w:r w:rsidR="00E3788C" w:rsidRPr="005E4483">
        <w:rPr>
          <w:rFonts w:ascii="Arial" w:hAnsi="Arial" w:cs="Arial"/>
          <w:sz w:val="24"/>
          <w:szCs w:val="24"/>
        </w:rPr>
        <w:t xml:space="preserve"> al Programa de </w:t>
      </w:r>
      <w:proofErr w:type="spellStart"/>
      <w:r w:rsidR="00E3788C" w:rsidRPr="005E4483">
        <w:rPr>
          <w:rFonts w:ascii="Arial" w:hAnsi="Arial" w:cs="Arial"/>
          <w:sz w:val="24"/>
          <w:szCs w:val="24"/>
        </w:rPr>
        <w:t>Preretiro</w:t>
      </w:r>
      <w:proofErr w:type="spellEnd"/>
      <w:r w:rsidR="00E3788C" w:rsidRPr="005E4483">
        <w:rPr>
          <w:rFonts w:ascii="Arial" w:hAnsi="Arial" w:cs="Arial"/>
          <w:sz w:val="24"/>
          <w:szCs w:val="24"/>
        </w:rPr>
        <w:t xml:space="preserve"> Voluntario, seg</w:t>
      </w:r>
      <w:r w:rsidRPr="005E4483">
        <w:rPr>
          <w:rFonts w:ascii="Arial" w:hAnsi="Arial" w:cs="Arial"/>
          <w:sz w:val="24"/>
          <w:szCs w:val="24"/>
        </w:rPr>
        <w:t xml:space="preserve">ún dispuesto en la Ley Núm. 211, </w:t>
      </w:r>
      <w:r w:rsidRPr="005E4483">
        <w:rPr>
          <w:rFonts w:ascii="Arial" w:hAnsi="Arial" w:cs="Arial"/>
          <w:i/>
          <w:sz w:val="24"/>
          <w:szCs w:val="24"/>
        </w:rPr>
        <w:t>supra</w:t>
      </w:r>
      <w:r w:rsidR="00E3788C" w:rsidRPr="005E4483">
        <w:rPr>
          <w:rFonts w:ascii="Arial" w:hAnsi="Arial" w:cs="Arial"/>
          <w:sz w:val="24"/>
          <w:szCs w:val="24"/>
        </w:rPr>
        <w:t>.</w:t>
      </w:r>
    </w:p>
    <w:p w:rsidR="00C857D7" w:rsidRPr="005E4483" w:rsidRDefault="00C857D7" w:rsidP="005E4483">
      <w:pPr>
        <w:pStyle w:val="NoSpacing"/>
        <w:tabs>
          <w:tab w:val="left" w:pos="11005"/>
        </w:tabs>
        <w:ind w:left="720"/>
        <w:jc w:val="both"/>
        <w:rPr>
          <w:rFonts w:ascii="Arial" w:hAnsi="Arial" w:cs="Arial"/>
          <w:sz w:val="24"/>
          <w:szCs w:val="24"/>
        </w:rPr>
      </w:pPr>
    </w:p>
    <w:p w:rsidR="00E3788C" w:rsidRPr="005E4483" w:rsidRDefault="00E3788C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>Se podrá reproducir este formulario cuantas veces sea necesario.</w:t>
      </w:r>
    </w:p>
    <w:p w:rsidR="00C857D7" w:rsidRPr="005E4483" w:rsidRDefault="00C857D7" w:rsidP="005E4483">
      <w:pPr>
        <w:pStyle w:val="NoSpacing"/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</w:p>
    <w:p w:rsidR="00E3788C" w:rsidRPr="005E4483" w:rsidRDefault="00E3788C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 xml:space="preserve">Al completar este formulario deberán indicar primero los dos </w:t>
      </w:r>
      <w:r w:rsidR="00DD69EB">
        <w:rPr>
          <w:rFonts w:ascii="Arial" w:hAnsi="Arial" w:cs="Arial"/>
          <w:sz w:val="24"/>
          <w:szCs w:val="24"/>
        </w:rPr>
        <w:t xml:space="preserve">(2) </w:t>
      </w:r>
      <w:r w:rsidRPr="005E4483">
        <w:rPr>
          <w:rFonts w:ascii="Arial" w:hAnsi="Arial" w:cs="Arial"/>
          <w:sz w:val="24"/>
          <w:szCs w:val="24"/>
        </w:rPr>
        <w:t>apellidos, el nombre y el número de seguro social completo.</w:t>
      </w:r>
    </w:p>
    <w:p w:rsidR="00C857D7" w:rsidRPr="005E4483" w:rsidRDefault="00C857D7" w:rsidP="005E4483">
      <w:pPr>
        <w:pStyle w:val="NoSpacing"/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</w:p>
    <w:p w:rsidR="00E3788C" w:rsidRPr="005E4483" w:rsidRDefault="00E3788C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 xml:space="preserve">Se indicará la fecha en que se acoge al </w:t>
      </w:r>
      <w:r w:rsidR="00DD69EB">
        <w:rPr>
          <w:rFonts w:ascii="Arial" w:hAnsi="Arial" w:cs="Arial"/>
          <w:sz w:val="24"/>
          <w:szCs w:val="24"/>
        </w:rPr>
        <w:t xml:space="preserve">Programa de </w:t>
      </w:r>
      <w:proofErr w:type="spellStart"/>
      <w:r w:rsidR="00DD69EB">
        <w:rPr>
          <w:rFonts w:ascii="Arial" w:hAnsi="Arial" w:cs="Arial"/>
          <w:sz w:val="24"/>
          <w:szCs w:val="24"/>
        </w:rPr>
        <w:t>Pre</w:t>
      </w:r>
      <w:r w:rsidRPr="005E4483">
        <w:rPr>
          <w:rFonts w:ascii="Arial" w:hAnsi="Arial" w:cs="Arial"/>
          <w:sz w:val="24"/>
          <w:szCs w:val="24"/>
        </w:rPr>
        <w:t>retiro</w:t>
      </w:r>
      <w:proofErr w:type="spellEnd"/>
      <w:r w:rsidR="00610A0E">
        <w:rPr>
          <w:rFonts w:ascii="Arial" w:hAnsi="Arial" w:cs="Arial"/>
          <w:sz w:val="24"/>
          <w:szCs w:val="24"/>
        </w:rPr>
        <w:t xml:space="preserve"> </w:t>
      </w:r>
      <w:r w:rsidRPr="005E4483">
        <w:rPr>
          <w:rFonts w:ascii="Arial" w:hAnsi="Arial" w:cs="Arial"/>
          <w:sz w:val="24"/>
          <w:szCs w:val="24"/>
        </w:rPr>
        <w:t>Voluntario y la fecha en que pasará al Sistema de Retiro de los Empleados del Gobier</w:t>
      </w:r>
      <w:r w:rsidR="00D75D3C">
        <w:rPr>
          <w:rFonts w:ascii="Arial" w:hAnsi="Arial" w:cs="Arial"/>
          <w:sz w:val="24"/>
          <w:szCs w:val="24"/>
        </w:rPr>
        <w:t xml:space="preserve">no de </w:t>
      </w:r>
      <w:r w:rsidRPr="005E4483">
        <w:rPr>
          <w:rFonts w:ascii="Arial" w:hAnsi="Arial" w:cs="Arial"/>
          <w:sz w:val="24"/>
          <w:szCs w:val="24"/>
        </w:rPr>
        <w:t>Puerto Rico, al cumplir la edad reglamentaria.</w:t>
      </w:r>
      <w:r w:rsidR="00610A0E">
        <w:rPr>
          <w:rFonts w:ascii="Arial" w:hAnsi="Arial" w:cs="Arial"/>
          <w:sz w:val="24"/>
          <w:szCs w:val="24"/>
        </w:rPr>
        <w:t xml:space="preserve"> </w:t>
      </w:r>
    </w:p>
    <w:p w:rsidR="00C857D7" w:rsidRPr="005E4483" w:rsidRDefault="00C857D7" w:rsidP="005E4483">
      <w:pPr>
        <w:pStyle w:val="NoSpacing"/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</w:p>
    <w:p w:rsidR="00E3788C" w:rsidRPr="005E4483" w:rsidRDefault="00E3788C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>La persona responsable de completar este formulario</w:t>
      </w:r>
      <w:r w:rsidR="00610A0E">
        <w:rPr>
          <w:rFonts w:ascii="Arial" w:hAnsi="Arial" w:cs="Arial"/>
          <w:sz w:val="24"/>
          <w:szCs w:val="24"/>
        </w:rPr>
        <w:t xml:space="preserve"> </w:t>
      </w:r>
      <w:r w:rsidRPr="005E4483">
        <w:rPr>
          <w:rFonts w:ascii="Arial" w:hAnsi="Arial" w:cs="Arial"/>
          <w:sz w:val="24"/>
          <w:szCs w:val="24"/>
        </w:rPr>
        <w:t>deberá indicar en el espacio provisto su nombre y firma, el título de su puesto y la fecha en la que prepara el informe.</w:t>
      </w:r>
      <w:r w:rsidR="00610A0E">
        <w:rPr>
          <w:rFonts w:ascii="Arial" w:hAnsi="Arial" w:cs="Arial"/>
          <w:sz w:val="24"/>
          <w:szCs w:val="24"/>
        </w:rPr>
        <w:t xml:space="preserve"> </w:t>
      </w:r>
      <w:r w:rsidR="00E27874" w:rsidRPr="005E4483">
        <w:rPr>
          <w:rFonts w:ascii="Arial" w:hAnsi="Arial" w:cs="Arial"/>
          <w:sz w:val="24"/>
          <w:szCs w:val="24"/>
        </w:rPr>
        <w:t xml:space="preserve">Igualmente, su firma certificará la corrección de la información provista. </w:t>
      </w:r>
    </w:p>
    <w:p w:rsidR="00C857D7" w:rsidRPr="005E4483" w:rsidRDefault="00C857D7" w:rsidP="005E4483">
      <w:pPr>
        <w:pStyle w:val="NoSpacing"/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</w:p>
    <w:p w:rsidR="00E3788C" w:rsidRPr="005E4483" w:rsidRDefault="00E3788C" w:rsidP="005E4483">
      <w:pPr>
        <w:pStyle w:val="NoSpacing"/>
        <w:numPr>
          <w:ilvl w:val="0"/>
          <w:numId w:val="1"/>
        </w:numPr>
        <w:tabs>
          <w:tab w:val="left" w:pos="11005"/>
        </w:tabs>
        <w:jc w:val="both"/>
        <w:rPr>
          <w:rFonts w:ascii="Arial" w:hAnsi="Arial" w:cs="Arial"/>
          <w:sz w:val="24"/>
          <w:szCs w:val="24"/>
        </w:rPr>
      </w:pPr>
      <w:r w:rsidRPr="005E4483">
        <w:rPr>
          <w:rFonts w:ascii="Arial" w:hAnsi="Arial" w:cs="Arial"/>
          <w:sz w:val="24"/>
          <w:szCs w:val="24"/>
        </w:rPr>
        <w:t xml:space="preserve">Una vez completado deberá remitir el Informe al portal electrónico </w:t>
      </w:r>
      <w:hyperlink r:id="rId8" w:history="1">
        <w:r w:rsidR="00D8773D">
          <w:rPr>
            <w:rStyle w:val="Hyperlink"/>
            <w:rFonts w:ascii="Arial" w:hAnsi="Arial" w:cs="Arial"/>
            <w:sz w:val="24"/>
            <w:szCs w:val="24"/>
          </w:rPr>
          <w:t>http://www.oatrh.pr.gov/</w:t>
        </w:r>
      </w:hyperlink>
      <w:r w:rsidR="00C857D7" w:rsidRPr="005E4483">
        <w:rPr>
          <w:rFonts w:ascii="Arial" w:hAnsi="Arial" w:cs="Arial"/>
          <w:sz w:val="24"/>
          <w:szCs w:val="24"/>
        </w:rPr>
        <w:t>.</w:t>
      </w:r>
    </w:p>
    <w:sectPr w:rsidR="00E3788C" w:rsidRPr="005E4483" w:rsidSect="00DD69EB">
      <w:headerReference w:type="even" r:id="rId9"/>
      <w:headerReference w:type="default" r:id="rId10"/>
      <w:footerReference w:type="even" r:id="rId11"/>
      <w:footerReference w:type="default" r:id="rId12"/>
      <w:headerReference w:type="first" r:id="rId13"/>
      <w:footerReference w:type="first" r:id="rId14"/>
      <w:pgSz w:w="16838" w:h="11906" w:orient="landscape"/>
      <w:pgMar w:top="1440" w:right="1440" w:bottom="1440" w:left="1440" w:header="144" w:footer="72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:rsidR="00112E32" w:rsidRDefault="00112E32" w:rsidP="00253BC5">
      <w:pPr>
        <w:spacing w:after="0" w:line="240" w:lineRule="auto"/>
      </w:pPr>
      <w:r>
        <w:separator/>
      </w:r>
    </w:p>
  </w:endnote>
  <w:endnote w:type="continuationSeparator" w:id="0">
    <w:p w:rsidR="00112E32" w:rsidRDefault="00112E32" w:rsidP="00253BC5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222B8" w:rsidRDefault="00D222B8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51C80" w:rsidRPr="00E5302D" w:rsidRDefault="00D222B8" w:rsidP="00DD69EB">
    <w:pPr>
      <w:spacing w:after="0" w:line="240" w:lineRule="auto"/>
      <w:jc w:val="right"/>
      <w:rPr>
        <w:rFonts w:ascii="Times New Roman" w:hAnsi="Times New Roman" w:cs="Times New Roman"/>
        <w:w w:val="90"/>
        <w:sz w:val="18"/>
        <w:szCs w:val="18"/>
        <w:lang w:val="es-PR"/>
      </w:rPr>
    </w:pPr>
    <w:r>
      <w:rPr>
        <w:rFonts w:ascii="Times New Roman" w:hAnsi="Times New Roman" w:cs="Times New Roman"/>
        <w:sz w:val="18"/>
        <w:szCs w:val="18"/>
        <w:lang w:val="es-ES_tradnl"/>
      </w:rPr>
      <w:t>OATRH</w:t>
    </w:r>
    <w:bookmarkStart w:id="0" w:name="_GoBack"/>
    <w:bookmarkEnd w:id="0"/>
    <w:r w:rsidR="00D51C80" w:rsidRPr="00E5302D">
      <w:rPr>
        <w:rFonts w:ascii="Times New Roman" w:hAnsi="Times New Roman" w:cs="Times New Roman"/>
        <w:sz w:val="18"/>
        <w:szCs w:val="18"/>
        <w:lang w:val="es-ES_tradnl"/>
      </w:rPr>
      <w:t xml:space="preserve"> - 104</w:t>
    </w:r>
  </w:p>
  <w:p w:rsidR="00D51C80" w:rsidRDefault="00D51C80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222B8" w:rsidRDefault="00D222B8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:rsidR="00112E32" w:rsidRDefault="00112E32" w:rsidP="00253BC5">
      <w:pPr>
        <w:spacing w:after="0" w:line="240" w:lineRule="auto"/>
      </w:pPr>
      <w:r>
        <w:separator/>
      </w:r>
    </w:p>
  </w:footnote>
  <w:footnote w:type="continuationSeparator" w:id="0">
    <w:p w:rsidR="00112E32" w:rsidRDefault="00112E32" w:rsidP="00253BC5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51C80" w:rsidRDefault="00D51C80" w:rsidP="00DD69EB">
    <w:pPr>
      <w:pStyle w:val="Footer"/>
      <w:rPr>
        <w:rFonts w:ascii="Times New Roman" w:hAnsi="Times New Roman" w:cs="Times New Roman"/>
        <w:sz w:val="18"/>
        <w:szCs w:val="18"/>
        <w:lang w:val="es-ES_tradnl"/>
      </w:rPr>
    </w:pPr>
  </w:p>
  <w:p w:rsidR="00D51C80" w:rsidRDefault="00D51C80" w:rsidP="00DD69EB">
    <w:pPr>
      <w:pStyle w:val="Footer"/>
      <w:rPr>
        <w:rFonts w:ascii="Times New Roman" w:hAnsi="Times New Roman" w:cs="Times New Roman"/>
        <w:sz w:val="18"/>
        <w:szCs w:val="18"/>
        <w:lang w:val="es-ES_tradnl"/>
      </w:rPr>
    </w:pPr>
  </w:p>
  <w:p w:rsidR="00D51C80" w:rsidRDefault="00D51C80" w:rsidP="00DD69EB">
    <w:pPr>
      <w:pStyle w:val="Footer"/>
      <w:rPr>
        <w:rFonts w:ascii="Times New Roman" w:hAnsi="Times New Roman" w:cs="Times New Roman"/>
        <w:sz w:val="18"/>
        <w:szCs w:val="18"/>
        <w:lang w:val="es-ES_tradnl"/>
      </w:rPr>
    </w:pPr>
  </w:p>
  <w:p w:rsidR="00D51C80" w:rsidRPr="00AE4755" w:rsidRDefault="00CB0E75" w:rsidP="00DD69EB">
    <w:pPr>
      <w:pStyle w:val="Footer"/>
      <w:rPr>
        <w:rFonts w:ascii="Arial" w:hAnsi="Arial" w:cs="Arial"/>
        <w:sz w:val="16"/>
        <w:szCs w:val="16"/>
        <w:lang w:val="es-ES_tradnl"/>
      </w:rPr>
    </w:pPr>
    <w:r>
      <w:rPr>
        <w:rFonts w:ascii="Times New Roman" w:hAnsi="Times New Roman" w:cs="Times New Roman"/>
        <w:sz w:val="18"/>
        <w:szCs w:val="18"/>
        <w:lang w:val="es-ES_tradnl"/>
      </w:rPr>
      <w:t>OATRH</w:t>
    </w:r>
    <w:r w:rsidR="00D51C80">
      <w:rPr>
        <w:rFonts w:ascii="Times New Roman" w:hAnsi="Times New Roman" w:cs="Times New Roman"/>
        <w:sz w:val="18"/>
        <w:szCs w:val="18"/>
        <w:lang w:val="es-ES_tradnl"/>
      </w:rPr>
      <w:t>–</w:t>
    </w:r>
    <w:r w:rsidR="00D51C80" w:rsidRPr="00E5302D">
      <w:rPr>
        <w:rFonts w:ascii="Times New Roman" w:hAnsi="Times New Roman" w:cs="Times New Roman"/>
        <w:sz w:val="18"/>
        <w:szCs w:val="18"/>
        <w:lang w:val="es-ES_tradnl"/>
      </w:rPr>
      <w:t xml:space="preserve"> 104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51C80" w:rsidRPr="00AE4755" w:rsidRDefault="00D75D3C" w:rsidP="00921848">
    <w:pPr>
      <w:pStyle w:val="NoSpacing"/>
      <w:tabs>
        <w:tab w:val="left" w:pos="12157"/>
      </w:tabs>
      <w:spacing w:line="360" w:lineRule="auto"/>
      <w:rPr>
        <w:rFonts w:ascii="Arial" w:hAnsi="Arial" w:cs="Arial"/>
        <w:b/>
        <w:sz w:val="16"/>
        <w:szCs w:val="16"/>
      </w:rPr>
    </w:pPr>
    <w:r>
      <w:rPr>
        <w:noProof/>
        <w:lang w:eastAsia="es-PR"/>
      </w:rPr>
      <w:drawing>
        <wp:anchor distT="0" distB="0" distL="114300" distR="114300" simplePos="0" relativeHeight="251657216" behindDoc="0" locked="0" layoutInCell="1" allowOverlap="1" wp14:anchorId="48DFD263" wp14:editId="4D970E7C">
          <wp:simplePos x="0" y="0"/>
          <wp:positionH relativeFrom="margin">
            <wp:posOffset>-581025</wp:posOffset>
          </wp:positionH>
          <wp:positionV relativeFrom="paragraph">
            <wp:posOffset>127635</wp:posOffset>
          </wp:positionV>
          <wp:extent cx="1314450" cy="635000"/>
          <wp:effectExtent l="0" t="0" r="0" b="0"/>
          <wp:wrapSquare wrapText="bothSides"/>
          <wp:docPr id="45" name="Picture 4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45" descr="LogoOCALARHsmall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1314450" cy="6350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D51C80" w:rsidRPr="00AE4755">
      <w:rPr>
        <w:rFonts w:ascii="Arial" w:hAnsi="Arial" w:cs="Arial"/>
        <w:b/>
        <w:sz w:val="16"/>
        <w:szCs w:val="16"/>
      </w:rPr>
      <w:tab/>
    </w:r>
  </w:p>
  <w:p w:rsidR="00D51C80" w:rsidRPr="00AE4755" w:rsidRDefault="00CB0E75" w:rsidP="00921848">
    <w:pPr>
      <w:pStyle w:val="NoSpacing"/>
      <w:jc w:val="center"/>
      <w:rPr>
        <w:rFonts w:ascii="Arial" w:hAnsi="Arial" w:cs="Arial"/>
        <w:b/>
        <w:sz w:val="16"/>
        <w:szCs w:val="16"/>
      </w:rPr>
    </w:pPr>
    <w:r>
      <w:rPr>
        <w:rFonts w:ascii="Arial" w:hAnsi="Arial" w:cs="Arial"/>
        <w:b/>
        <w:sz w:val="16"/>
        <w:szCs w:val="16"/>
      </w:rPr>
      <w:t xml:space="preserve">Gobierno de </w:t>
    </w:r>
    <w:r w:rsidR="00D51C80" w:rsidRPr="00AE4755">
      <w:rPr>
        <w:rFonts w:ascii="Arial" w:hAnsi="Arial" w:cs="Arial"/>
        <w:b/>
        <w:sz w:val="16"/>
        <w:szCs w:val="16"/>
      </w:rPr>
      <w:t>Puerto Rico</w:t>
    </w:r>
  </w:p>
  <w:p w:rsidR="00D51C80" w:rsidRDefault="00CB0E75" w:rsidP="00CB0E75">
    <w:pPr>
      <w:pStyle w:val="NoSpacing"/>
      <w:jc w:val="center"/>
      <w:rPr>
        <w:rFonts w:ascii="Arial" w:hAnsi="Arial" w:cs="Arial"/>
        <w:b/>
        <w:sz w:val="16"/>
        <w:szCs w:val="16"/>
      </w:rPr>
    </w:pPr>
    <w:r>
      <w:rPr>
        <w:rFonts w:ascii="Arial" w:hAnsi="Arial" w:cs="Arial"/>
        <w:b/>
        <w:sz w:val="16"/>
        <w:szCs w:val="16"/>
      </w:rPr>
      <w:t xml:space="preserve">Oficina de Administración y Transformación </w:t>
    </w:r>
    <w:r w:rsidR="00D51C80" w:rsidRPr="00AE4755">
      <w:rPr>
        <w:rFonts w:ascii="Arial" w:hAnsi="Arial" w:cs="Arial"/>
        <w:b/>
        <w:sz w:val="16"/>
        <w:szCs w:val="16"/>
      </w:rPr>
      <w:t>de</w:t>
    </w:r>
    <w:r>
      <w:rPr>
        <w:rFonts w:ascii="Arial" w:hAnsi="Arial" w:cs="Arial"/>
        <w:b/>
        <w:sz w:val="16"/>
        <w:szCs w:val="16"/>
      </w:rPr>
      <w:t xml:space="preserve"> los </w:t>
    </w:r>
    <w:r w:rsidRPr="00AE4755">
      <w:rPr>
        <w:rFonts w:ascii="Arial" w:hAnsi="Arial" w:cs="Arial"/>
        <w:b/>
        <w:sz w:val="16"/>
        <w:szCs w:val="16"/>
      </w:rPr>
      <w:t>Recursos</w:t>
    </w:r>
    <w:r w:rsidR="00D51C80" w:rsidRPr="00AE4755">
      <w:rPr>
        <w:rFonts w:ascii="Arial" w:hAnsi="Arial" w:cs="Arial"/>
        <w:b/>
        <w:sz w:val="16"/>
        <w:szCs w:val="16"/>
      </w:rPr>
      <w:t xml:space="preserve"> Humanos</w:t>
    </w:r>
  </w:p>
  <w:p w:rsidR="00CB0E75" w:rsidRPr="00AE4755" w:rsidRDefault="00CB0E75" w:rsidP="00CB0E75">
    <w:pPr>
      <w:pStyle w:val="NoSpacing"/>
      <w:jc w:val="center"/>
      <w:rPr>
        <w:rFonts w:ascii="Arial" w:hAnsi="Arial" w:cs="Arial"/>
        <w:b/>
        <w:sz w:val="16"/>
        <w:szCs w:val="16"/>
      </w:rPr>
    </w:pPr>
    <w:r>
      <w:rPr>
        <w:rFonts w:ascii="Arial" w:hAnsi="Arial" w:cs="Arial"/>
        <w:b/>
        <w:sz w:val="16"/>
        <w:szCs w:val="16"/>
      </w:rPr>
      <w:t>del Gobierno de Puerto Rico</w:t>
    </w:r>
  </w:p>
  <w:p w:rsidR="00D51C80" w:rsidRPr="00AE4755" w:rsidRDefault="00D51C80" w:rsidP="00921848">
    <w:pPr>
      <w:pStyle w:val="NoSpacing"/>
      <w:tabs>
        <w:tab w:val="left" w:pos="3335"/>
        <w:tab w:val="center" w:pos="6979"/>
      </w:tabs>
      <w:rPr>
        <w:rFonts w:ascii="Arial" w:hAnsi="Arial" w:cs="Arial"/>
        <w:b/>
        <w:sz w:val="16"/>
        <w:szCs w:val="16"/>
      </w:rPr>
    </w:pPr>
    <w:r w:rsidRPr="00AE4755">
      <w:rPr>
        <w:rFonts w:ascii="Arial" w:hAnsi="Arial" w:cs="Arial"/>
        <w:b/>
        <w:sz w:val="16"/>
        <w:szCs w:val="16"/>
      </w:rPr>
      <w:tab/>
    </w:r>
    <w:r w:rsidRPr="00AE4755">
      <w:rPr>
        <w:rFonts w:ascii="Arial" w:hAnsi="Arial" w:cs="Arial"/>
        <w:b/>
        <w:sz w:val="16"/>
        <w:szCs w:val="16"/>
      </w:rPr>
      <w:tab/>
      <w:t xml:space="preserve">Apartado 8476 San Juan, Puerto Rico 00910-8476 </w:t>
    </w:r>
  </w:p>
  <w:p w:rsidR="00D51C80" w:rsidRPr="00AE4755" w:rsidRDefault="00D51C80" w:rsidP="00921848">
    <w:pPr>
      <w:pStyle w:val="NoSpacing"/>
      <w:tabs>
        <w:tab w:val="left" w:pos="3335"/>
        <w:tab w:val="center" w:pos="6979"/>
      </w:tabs>
      <w:rPr>
        <w:rFonts w:ascii="Arial" w:hAnsi="Arial" w:cs="Arial"/>
        <w:b/>
        <w:sz w:val="16"/>
        <w:szCs w:val="16"/>
      </w:rPr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:rsidR="00D51C80" w:rsidRDefault="00112E32">
    <w:pPr>
      <w:pStyle w:val="Header"/>
    </w:pPr>
    <w:r>
      <w:rPr>
        <w:noProof/>
      </w:rPr>
      <w:pict>
        <v:shapetype id="_x0000_t136" coordsize="21600,21600" o:spt="136" adj="10800" path="m@7,l@8,m@5,21600l@6,21600e">
          <v:formulas>
            <v:f eqn="sum #0 0 10800"/>
            <v:f eqn="prod #0 2 1"/>
            <v:f eqn="sum 21600 0 @1"/>
            <v:f eqn="sum 0 0 @2"/>
            <v:f eqn="sum 21600 0 @3"/>
            <v:f eqn="if @0 @3 0"/>
            <v:f eqn="if @0 21600 @1"/>
            <v:f eqn="if @0 0 @2"/>
            <v:f eqn="if @0 @4 21600"/>
            <v:f eqn="mid @5 @6"/>
            <v:f eqn="mid @8 @5"/>
            <v:f eqn="mid @7 @8"/>
            <v:f eqn="mid @6 @7"/>
            <v:f eqn="sum @6 0 @5"/>
          </v:formulas>
          <v:path textpathok="t" o:connecttype="custom" o:connectlocs="@9,0;@10,10800;@11,21600;@12,10800" o:connectangles="270,180,90,0"/>
          <v:textpath on="t" fitshape="t"/>
          <v:handles>
            <v:h position="#0,bottomRight" xrange="6629,14971"/>
          </v:handles>
          <o:lock v:ext="edit" text="t" shapetype="t"/>
        </v:shapetype>
        <v:shape id="PowerPlusWaterMarkObject27296343" o:spid="_x0000_s2049" type="#_x0000_t136" style="position:absolute;margin-left:0;margin-top:0;width:548.4pt;height:205.65pt;rotation:315;z-index:-251658240;mso-position-horizontal:center;mso-position-horizontal-relative:margin;mso-position-vertical:center;mso-position-vertical-relative:margin" o:allowincell="f" fillcolor="silver" stroked="f">
          <v:fill opacity=".5"/>
          <v:textpath style="font-family:&quot;Calibri&quot;;font-size:1pt" string="BORRADOR"/>
          <w10:wrap anchorx="margin" anchory="margin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69761AB9"/>
    <w:multiLevelType w:val="hybridMultilevel"/>
    <w:tmpl w:val="C240CB1C"/>
    <w:lvl w:ilvl="0" w:tplc="0C0A000F">
      <w:start w:val="1"/>
      <w:numFmt w:val="decimal"/>
      <w:lvlText w:val="%1."/>
      <w:lvlJc w:val="left"/>
      <w:pPr>
        <w:ind w:left="720" w:hanging="360"/>
      </w:p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proofState w:spelling="clean" w:grammar="clean"/>
  <w:documentProtection w:formatting="1" w:enforcement="1" w:cryptProviderType="rsaAES" w:cryptAlgorithmClass="hash" w:cryptAlgorithmType="typeAny" w:cryptAlgorithmSid="14" w:cryptSpinCount="100000" w:hash="hI7IAeRTDSr6BR/igsuOM5rtruGqje1vt2TJrHRZGwTbYCbSwcbnWwdByL7a0OaP5E01QHTv2iGsBIUCD1cPqw==" w:salt="VoBTFXhpJbCQIqJNdf1uAg=="/>
  <w:defaultTabStop w:val="706"/>
  <w:hyphenationZone w:val="425"/>
  <w:evenAndOddHeaders/>
  <w:characterSpacingControl w:val="doNotCompress"/>
  <w:hdrShapeDefaults>
    <o:shapedefaults v:ext="edit" spidmax="2050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253BC5"/>
    <w:rsid w:val="000A0313"/>
    <w:rsid w:val="000B2AC7"/>
    <w:rsid w:val="00112E32"/>
    <w:rsid w:val="00253BC5"/>
    <w:rsid w:val="00343E1C"/>
    <w:rsid w:val="00373B89"/>
    <w:rsid w:val="005036ED"/>
    <w:rsid w:val="0059331F"/>
    <w:rsid w:val="005E4483"/>
    <w:rsid w:val="00610A0E"/>
    <w:rsid w:val="006E6D7B"/>
    <w:rsid w:val="00707D00"/>
    <w:rsid w:val="007453E5"/>
    <w:rsid w:val="007F6C44"/>
    <w:rsid w:val="00821617"/>
    <w:rsid w:val="00851023"/>
    <w:rsid w:val="00921848"/>
    <w:rsid w:val="00953734"/>
    <w:rsid w:val="009D6626"/>
    <w:rsid w:val="00A701E6"/>
    <w:rsid w:val="00A73AF9"/>
    <w:rsid w:val="00AE4755"/>
    <w:rsid w:val="00B539E1"/>
    <w:rsid w:val="00BD6E95"/>
    <w:rsid w:val="00C857D7"/>
    <w:rsid w:val="00CB0E75"/>
    <w:rsid w:val="00CC7F14"/>
    <w:rsid w:val="00CD5E83"/>
    <w:rsid w:val="00D222B8"/>
    <w:rsid w:val="00D51C80"/>
    <w:rsid w:val="00D5356B"/>
    <w:rsid w:val="00D75D3C"/>
    <w:rsid w:val="00D824D8"/>
    <w:rsid w:val="00D8773D"/>
    <w:rsid w:val="00DD69EB"/>
    <w:rsid w:val="00E14659"/>
    <w:rsid w:val="00E27874"/>
    <w:rsid w:val="00E3788C"/>
    <w:rsid w:val="00E57F9D"/>
    <w:rsid w:val="00E95383"/>
    <w:rsid w:val="00F06058"/>
    <w:rsid w:val="00F204B3"/>
    <w:rsid w:val="00F60AF5"/>
    <w:rsid w:val="00F61902"/>
    <w:rsid w:val="00FA753A"/>
    <w:rsid w:val="00FC305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1"/>
    </o:shapelayout>
  </w:shapeDefaults>
  <w:decimalSymbol w:val="."/>
  <w:listSeparator w:val=","/>
  <w14:docId w14:val="1B0B7196"/>
  <w15:docId w15:val="{A4EC2A5E-D137-4AE4-A6AB-B35EEAAD524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es-E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NoSpacing">
    <w:name w:val="No Spacing"/>
    <w:uiPriority w:val="1"/>
    <w:qFormat/>
    <w:rsid w:val="00253BC5"/>
    <w:pPr>
      <w:spacing w:after="0" w:line="240" w:lineRule="auto"/>
    </w:pPr>
  </w:style>
  <w:style w:type="paragraph" w:styleId="Header">
    <w:name w:val="header"/>
    <w:basedOn w:val="Normal"/>
    <w:link w:val="HeaderChar"/>
    <w:uiPriority w:val="99"/>
    <w:unhideWhenUsed/>
    <w:rsid w:val="00253BC5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53BC5"/>
  </w:style>
  <w:style w:type="paragraph" w:styleId="Footer">
    <w:name w:val="footer"/>
    <w:basedOn w:val="Normal"/>
    <w:link w:val="FooterChar"/>
    <w:uiPriority w:val="99"/>
    <w:unhideWhenUsed/>
    <w:rsid w:val="00253BC5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253BC5"/>
  </w:style>
  <w:style w:type="table" w:styleId="TableGrid">
    <w:name w:val="Table Grid"/>
    <w:basedOn w:val="TableNormal"/>
    <w:uiPriority w:val="59"/>
    <w:rsid w:val="00253BC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921848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921848"/>
    <w:rPr>
      <w:rFonts w:ascii="Tahoma" w:hAnsi="Tahoma" w:cs="Tahoma"/>
      <w:sz w:val="16"/>
      <w:szCs w:val="16"/>
    </w:rPr>
  </w:style>
  <w:style w:type="character" w:styleId="Hyperlink">
    <w:name w:val="Hyperlink"/>
    <w:basedOn w:val="DefaultParagraphFont"/>
    <w:uiPriority w:val="99"/>
    <w:unhideWhenUsed/>
    <w:rsid w:val="00E3788C"/>
    <w:rPr>
      <w:color w:val="0000FF" w:themeColor="hyperlink"/>
      <w:u w:val="single"/>
    </w:rPr>
  </w:style>
  <w:style w:type="paragraph" w:styleId="ListParagraph">
    <w:name w:val="List Paragraph"/>
    <w:basedOn w:val="Normal"/>
    <w:uiPriority w:val="34"/>
    <w:qFormat/>
    <w:rsid w:val="00C857D7"/>
    <w:pPr>
      <w:ind w:left="720"/>
      <w:contextualSpacing/>
    </w:pPr>
  </w:style>
  <w:style w:type="character" w:styleId="PlaceholderText">
    <w:name w:val="Placeholder Text"/>
    <w:basedOn w:val="DefaultParagraphFont"/>
    <w:uiPriority w:val="99"/>
    <w:semiHidden/>
    <w:rsid w:val="00E14659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yperlink" Target="https://oatrh.pr.gov/" TargetMode="External"/><Relationship Id="rId13" Type="http://schemas.openxmlformats.org/officeDocument/2006/relationships/header" Target="header3.xml"/><Relationship Id="rId1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endnotes" Target="endnotes.xml"/><Relationship Id="rId12" Type="http://schemas.openxmlformats.org/officeDocument/2006/relationships/footer" Target="footer2.xml"/><Relationship Id="rId17" Type="http://schemas.openxmlformats.org/officeDocument/2006/relationships/customXml" Target="../customXml/item2.xml"/><Relationship Id="rId2" Type="http://schemas.openxmlformats.org/officeDocument/2006/relationships/numbering" Target="numbering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1" Type="http://schemas.openxmlformats.org/officeDocument/2006/relationships/footer" Target="footer1.xml"/><Relationship Id="rId5" Type="http://schemas.openxmlformats.org/officeDocument/2006/relationships/webSettings" Target="webSettings.xml"/><Relationship Id="rId15" Type="http://schemas.openxmlformats.org/officeDocument/2006/relationships/fontTable" Target="fontTable.xml"/><Relationship Id="rId10" Type="http://schemas.openxmlformats.org/officeDocument/2006/relationships/header" Target="header2.xml"/><Relationship Id="rId19" Type="http://schemas.openxmlformats.org/officeDocument/2006/relationships/customXml" Target="../customXml/item4.xml"/><Relationship Id="rId4" Type="http://schemas.openxmlformats.org/officeDocument/2006/relationships/settings" Target="settings.xml"/><Relationship Id="rId9" Type="http://schemas.openxmlformats.org/officeDocument/2006/relationships/header" Target="header1.xml"/><Relationship Id="rId14" Type="http://schemas.openxmlformats.org/officeDocument/2006/relationships/footer" Target="footer3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erson xmlns="2efd02e2-ea1e-4286-95e2-a5bacb05b136">
      <UserInfo>
        <DisplayName/>
        <AccountId xsi:nil="true"/>
        <AccountType/>
      </UserInfo>
    </Person>
    <Date xmlns="2efd02e2-ea1e-4286-95e2-a5bacb05b136" xsi:nil="true"/>
    <Lnk xmlns="2efd02e2-ea1e-4286-95e2-a5bacb05b136">
      <Url xsi:nil="true"/>
      <Description xsi:nil="true"/>
    </Lnk>
    <UrlString xmlns="2efd02e2-ea1e-4286-95e2-a5bacb05b136" xsi:nil="true"/>
    <lcf76f155ced4ddcb4097134ff3c332f xmlns="2efd02e2-ea1e-4286-95e2-a5bacb05b136">
      <Terms xmlns="http://schemas.microsoft.com/office/infopath/2007/PartnerControls"/>
    </lcf76f155ced4ddcb4097134ff3c332f>
    <TaxCatchAll xmlns="2e0f9a37-d5d4-403e-a0de-8e0e72481b0e" xsi:nil="true"/>
    <EnlaceWebflow xmlns="2efd02e2-ea1e-4286-95e2-a5bacb05b136" xsi:nil="true"/>
    <ENLACETEST xmlns="2efd02e2-ea1e-4286-95e2-a5bacb05b136" xsi:nil="true"/>
    <Fecha xmlns="2efd02e2-ea1e-4286-95e2-a5bacb05b136" xsi:nil="true"/>
  </documentManagement>
</p: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C1AEC61F7ADC24BA0278068B87C4C1A" ma:contentTypeVersion="26" ma:contentTypeDescription="Create a new document." ma:contentTypeScope="" ma:versionID="c0e6b6c54ac7aaeb7a8f05e866ba29de">
  <xsd:schema xmlns:xsd="http://www.w3.org/2001/XMLSchema" xmlns:xs="http://www.w3.org/2001/XMLSchema" xmlns:p="http://schemas.microsoft.com/office/2006/metadata/properties" xmlns:ns2="2efd02e2-ea1e-4286-95e2-a5bacb05b136" xmlns:ns3="2e0f9a37-d5d4-403e-a0de-8e0e72481b0e" targetNamespace="http://schemas.microsoft.com/office/2006/metadata/properties" ma:root="true" ma:fieldsID="ac360892dfbce8c99502c4b27db9f985" ns2:_="" ns3:_="">
    <xsd:import namespace="2efd02e2-ea1e-4286-95e2-a5bacb05b136"/>
    <xsd:import namespace="2e0f9a37-d5d4-403e-a0de-8e0e72481b0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nk" minOccurs="0"/>
                <xsd:element ref="ns2:UrlString" minOccurs="0"/>
                <xsd:element ref="ns2:ENLACETEST" minOccurs="0"/>
                <xsd:element ref="ns2:EnlaceWebflow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Date" minOccurs="0"/>
                <xsd:element ref="ns3:TaxCatchAll" minOccurs="0"/>
                <xsd:element ref="ns2:lcf76f155ced4ddcb4097134ff3c332f" minOccurs="0"/>
                <xsd:element ref="ns2:Person" minOccurs="0"/>
                <xsd:element ref="ns2:Fecha" minOccurs="0"/>
                <xsd:element ref="ns2:MediaServiceObjectDetectorVersions" minOccurs="0"/>
                <xsd:element ref="ns2:MediaServiceSearchPropertie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fd02e2-ea1e-4286-95e2-a5bacb05b13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nk" ma:index="14" nillable="true" ma:displayName="Lnk" ma:format="Hyperlink" ma:internalName="Lnk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UrlString" ma:index="15" nillable="true" ma:displayName="UrlString" ma:format="Dropdown" ma:internalName="UrlString">
      <xsd:simpleType>
        <xsd:restriction base="dms:Text">
          <xsd:maxLength value="255"/>
        </xsd:restriction>
      </xsd:simpleType>
    </xsd:element>
    <xsd:element name="ENLACETEST" ma:index="16" nillable="true" ma:displayName="Enlace Alterno (Webflow)" ma:format="Dropdown" ma:internalName="ENLACETEST">
      <xsd:simpleType>
        <xsd:restriction base="dms:Text">
          <xsd:maxLength value="255"/>
        </xsd:restriction>
      </xsd:simpleType>
    </xsd:element>
    <xsd:element name="EnlaceWebflow" ma:index="18" nillable="true" ma:displayName="EnlaceWebflow" ma:format="Dropdown" ma:indexed="true" ma:internalName="EnlaceWebflow">
      <xsd:simpleType>
        <xsd:restriction base="dms:Text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Date" ma:index="23" nillable="true" ma:displayName="Date" ma:format="DateTime" ma:internalName="Date">
      <xsd:simpleType>
        <xsd:restriction base="dms:DateTime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9189064c-74a9-43e5-b572-e3b11b1ca66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Person" ma:index="27" nillable="true" ma:displayName="Person" ma:format="Dropdown" ma:list="UserInfo" ma:SharePointGroup="0" ma:internalName="Person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echa" ma:index="28" nillable="true" ma:displayName="Fecha" ma:format="DateOnly" ma:internalName="Fecha">
      <xsd:simpleType>
        <xsd:restriction base="dms:DateTime"/>
      </xsd:simpleType>
    </xsd:element>
    <xsd:element name="MediaServiceObjectDetectorVersions" ma:index="2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3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0f9a37-d5d4-403e-a0de-8e0e72481b0e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1edb5104-a6ea-46f1-a222-154c6f3224c0}" ma:internalName="TaxCatchAll" ma:showField="CatchAllData" ma:web="2e0f9a37-d5d4-403e-a0de-8e0e72481b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F8283C-1889-4662-BC0D-4DA2FE773520}"/>
</file>

<file path=customXml/itemProps2.xml><?xml version="1.0" encoding="utf-8"?>
<ds:datastoreItem xmlns:ds="http://schemas.openxmlformats.org/officeDocument/2006/customXml" ds:itemID="{258404F2-E5DF-4D46-8CD2-922F1C145115}"/>
</file>

<file path=customXml/itemProps3.xml><?xml version="1.0" encoding="utf-8"?>
<ds:datastoreItem xmlns:ds="http://schemas.openxmlformats.org/officeDocument/2006/customXml" ds:itemID="{37F7DF5A-604F-492C-82A8-E985BE6306DB}"/>
</file>

<file path=customXml/itemProps4.xml><?xml version="1.0" encoding="utf-8"?>
<ds:datastoreItem xmlns:ds="http://schemas.openxmlformats.org/officeDocument/2006/customXml" ds:itemID="{3BD50796-FBD3-4626-9E30-FB08FEEB9053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15</TotalTime>
  <Pages>2</Pages>
  <Words>527</Words>
  <Characters>3007</Characters>
  <Application>Microsoft Office Word</Application>
  <DocSecurity>0</DocSecurity>
  <Lines>25</Lines>
  <Paragraphs>7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OCALARH</Company>
  <LinksUpToDate>false</LinksUpToDate>
  <CharactersWithSpaces>3527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Brenda Morales Ríos</dc:creator>
  <cp:lastModifiedBy>Administrator</cp:lastModifiedBy>
  <cp:revision>7</cp:revision>
  <cp:lastPrinted>2016-09-29T14:22:00Z</cp:lastPrinted>
  <dcterms:created xsi:type="dcterms:W3CDTF">2016-09-30T19:45:00Z</dcterms:created>
  <dcterms:modified xsi:type="dcterms:W3CDTF">2018-08-17T14:53:00Z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0x010100CC1AEC61F7ADC24BA0278068B87C4C1A</vt:lpwstr>
  </property>
</Properties>
</file>