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7" r:id="rId5"/>
    <p:sldId id="278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00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an Fejgielman" initials="FF" lastIdx="1" clrIdx="0">
    <p:extLst>
      <p:ext uri="{19B8F6BF-5375-455C-9EA6-DF929625EA0E}">
        <p15:presenceInfo xmlns:p15="http://schemas.microsoft.com/office/powerpoint/2012/main" userId="Fabian Fejgiel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B5C"/>
    <a:srgbClr val="DD5B26"/>
    <a:srgbClr val="F47B20"/>
    <a:srgbClr val="EAE8DA"/>
    <a:srgbClr val="FFEEB7"/>
    <a:srgbClr val="FFE38B"/>
    <a:srgbClr val="A7C46E"/>
    <a:srgbClr val="88A945"/>
    <a:srgbClr val="57FF57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84520" autoAdjust="0"/>
  </p:normalViewPr>
  <p:slideViewPr>
    <p:cSldViewPr snapToGrid="0" snapToObjects="1">
      <p:cViewPr varScale="1">
        <p:scale>
          <a:sx n="92" d="100"/>
          <a:sy n="92" d="100"/>
        </p:scale>
        <p:origin x="774" y="90"/>
      </p:cViewPr>
      <p:guideLst>
        <p:guide orient="horz" pos="2160"/>
        <p:guide pos="2880"/>
        <p:guide orient="horz" pos="800"/>
        <p:guide pos="216"/>
      </p:guideLst>
    </p:cSldViewPr>
  </p:slideViewPr>
  <p:outlineViewPr>
    <p:cViewPr>
      <p:scale>
        <a:sx n="33" d="100"/>
        <a:sy n="33" d="100"/>
      </p:scale>
      <p:origin x="0" y="42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8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F550FF6-7419-41A7-9465-75A43A721E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D2269D-3E32-4168-A12C-5381B647B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B131C-9E9D-45E4-A731-41661F8E03B4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A095F0-8904-4B2A-9B2C-D170C6BEC0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14008D8-6E0A-45AF-AB1B-0B87669B9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68DEE-A193-4BD6-94D0-681131CB44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824B57-E2B5-EE41-AF38-EA84110D4D16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DD970B-9388-C948-8D86-F509BFBBD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8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18B34-143D-4F59-9DAA-ECE44EB239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68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AD22-612A-43AE-9948-5C1060A44D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36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AD22-612A-43AE-9948-5C1060A44D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68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AD22-612A-43AE-9948-5C1060A44D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1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AD22-612A-43AE-9948-5C1060A44D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17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AD22-612A-43AE-9948-5C1060A44D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3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AD22-612A-43AE-9948-5C1060A44D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10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AD22-612A-43AE-9948-5C1060A44D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4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AD22-612A-43AE-9948-5C1060A44D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1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AD22-612A-43AE-9948-5C1060A44D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83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AD22-612A-43AE-9948-5C1060A44D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1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18B34-143D-4F59-9DAA-ECE44EB239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30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AD22-612A-43AE-9948-5C1060A44D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18B34-143D-4F59-9DAA-ECE44EB239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18B34-143D-4F59-9DAA-ECE44EB239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7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18B34-143D-4F59-9DAA-ECE44EB239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6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18B34-143D-4F59-9DAA-ECE44EB239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18B34-143D-4F59-9DAA-ECE44EB239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59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18B34-143D-4F59-9DAA-ECE44EB239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68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AD22-612A-43AE-9948-5C1060A44D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3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3" y="3181971"/>
            <a:ext cx="5885732" cy="135021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13653"/>
            <a:ext cx="5861304" cy="640176"/>
          </a:xfr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957372"/>
            <a:ext cx="5861304" cy="5193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84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1" y="15253"/>
            <a:ext cx="9144000" cy="7083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01" y="550655"/>
            <a:ext cx="8462341" cy="57577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B050"/>
                </a:solidFill>
                <a:latin typeface="Futura Medium" panose="020B0602020204020303"/>
                <a:ea typeface="Futura Medium" panose="020B0602020204020303"/>
                <a:cs typeface="Futura Medium" panose="020B0602020204020303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00" y="1246910"/>
            <a:ext cx="8462341" cy="5443288"/>
          </a:xfrm>
        </p:spPr>
        <p:txBody>
          <a:bodyPr>
            <a:normAutofit/>
          </a:bodyPr>
          <a:lstStyle>
            <a:lvl1pPr>
              <a:defRPr sz="240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00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9" name="Straight Connector 8"/>
          <p:cNvCxnSpPr>
            <a:cxnSpLocks noChangeAspect="1"/>
          </p:cNvCxnSpPr>
          <p:nvPr userDrawn="1"/>
        </p:nvCxnSpPr>
        <p:spPr>
          <a:xfrm>
            <a:off x="320950" y="1192694"/>
            <a:ext cx="8503920" cy="0"/>
          </a:xfrm>
          <a:prstGeom prst="line">
            <a:avLst/>
          </a:prstGeom>
          <a:ln w="349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01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1" y="15253"/>
            <a:ext cx="9144000" cy="7083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558" y="1246909"/>
            <a:ext cx="4187711" cy="5443289"/>
          </a:xfrm>
        </p:spPr>
        <p:txBody>
          <a:bodyPr>
            <a:normAutofit/>
          </a:bodyPr>
          <a:lstStyle>
            <a:lvl1pPr>
              <a:defRPr sz="240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00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9" name="Straight Connector 8"/>
          <p:cNvCxnSpPr>
            <a:cxnSpLocks noChangeAspect="1"/>
          </p:cNvCxnSpPr>
          <p:nvPr userDrawn="1"/>
        </p:nvCxnSpPr>
        <p:spPr>
          <a:xfrm>
            <a:off x="320950" y="1152054"/>
            <a:ext cx="8503920" cy="0"/>
          </a:xfrm>
          <a:prstGeom prst="line">
            <a:avLst/>
          </a:prstGeom>
          <a:ln w="349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77D7C71-217C-480E-91BD-D49B6075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01" y="550656"/>
            <a:ext cx="8462341" cy="53949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B050"/>
                </a:solidFill>
                <a:latin typeface="Futura Medium" panose="020B0602020204020303"/>
                <a:ea typeface="Futura Medium" panose="020B0602020204020303"/>
                <a:cs typeface="Futura Medium" panose="020B0602020204020303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50BB5E4-5CCE-4FB1-A8DB-687068303D8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11733" y="1246909"/>
            <a:ext cx="4187709" cy="5443289"/>
          </a:xfrm>
        </p:spPr>
        <p:txBody>
          <a:bodyPr>
            <a:normAutofit/>
          </a:bodyPr>
          <a:lstStyle>
            <a:lvl1pPr>
              <a:defRPr sz="2400">
                <a:latin typeface="Futura Medium" charset="0"/>
                <a:ea typeface="Futura Medium" charset="0"/>
                <a:cs typeface="Futura Medium" charset="0"/>
              </a:defRPr>
            </a:lvl1pPr>
            <a:lvl2pPr>
              <a:defRPr sz="2000">
                <a:latin typeface="Futura Medium" charset="0"/>
                <a:ea typeface="Futura Medium" charset="0"/>
                <a:cs typeface="Futura Medium" charset="0"/>
              </a:defRPr>
            </a:lvl2pPr>
            <a:lvl3pPr>
              <a:defRPr sz="1800">
                <a:latin typeface="Futura Medium" charset="0"/>
                <a:ea typeface="Futura Medium" charset="0"/>
                <a:cs typeface="Futura Medium" charset="0"/>
              </a:defRPr>
            </a:lvl3pPr>
            <a:lvl4pPr>
              <a:defRPr sz="1600">
                <a:latin typeface="Futura Medium" charset="0"/>
                <a:ea typeface="Futura Medium" charset="0"/>
                <a:cs typeface="Futura Medium" charset="0"/>
              </a:defRPr>
            </a:lvl4pPr>
            <a:lvl5pPr>
              <a:defRPr sz="1400"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62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1" y="15253"/>
            <a:ext cx="9144000" cy="70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1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702758"/>
            <a:ext cx="5171835" cy="1088891"/>
          </a:xfrm>
          <a:prstGeom prst="rect">
            <a:avLst/>
          </a:prstGeom>
          <a:solidFill>
            <a:srgbClr val="008000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1" y="896287"/>
            <a:ext cx="4810564" cy="688904"/>
          </a:xfr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latin typeface="Futura Medium" panose="020B0602020204020303"/>
                <a:ea typeface="Futura Medium" panose="020B0602020204020303"/>
                <a:cs typeface="Futura Medium" panose="020B0602020204020303"/>
              </a:defRPr>
            </a:lvl1pPr>
          </a:lstStyle>
          <a:p>
            <a:r>
              <a:rPr lang="en-US" noProof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9120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76FF-2499-4C43-92F7-E08F21B80413}" type="datetime1">
              <a:rPr lang="en-US" noProof="0" smtClean="0"/>
              <a:t>3/11/2021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Status as of: MM/DD/YYYY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46B4-457E-3A44-9663-02556059B5B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018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12A0868-5AB9-4C00-9BC2-451C54D61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9935"/>
            <a:ext cx="6858000" cy="225000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b="1" dirty="0"/>
              <a:t/>
            </a:r>
            <a:br>
              <a:rPr lang="en-US" b="1" dirty="0"/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Document Exchange Platform</a:t>
            </a:r>
            <a:r>
              <a:rPr lang="en-US" sz="3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7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User’s Manual</a:t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January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FDA053-5ACF-4345-91C0-F5389B86F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0" r="33955" b="72498"/>
          <a:stretch/>
        </p:blipFill>
        <p:spPr>
          <a:xfrm>
            <a:off x="631249" y="4749942"/>
            <a:ext cx="4930058" cy="133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4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A37AC9-ACD4-4062-B30B-CDCBD1CFB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26" y="1819884"/>
            <a:ext cx="8586148" cy="16091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FC8E62-4537-4A55-A198-5A848F165AED}"/>
              </a:ext>
            </a:extLst>
          </p:cNvPr>
          <p:cNvSpPr txBox="1"/>
          <p:nvPr/>
        </p:nvSpPr>
        <p:spPr>
          <a:xfrm>
            <a:off x="278926" y="3715521"/>
            <a:ext cx="78133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upload or search documents that have already been uploaded to the platform: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tab’s drop-down menu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Document Management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platform will go to the Document Management section.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F8A486-1B7D-46E4-80D8-C15153B78A3B}"/>
              </a:ext>
            </a:extLst>
          </p:cNvPr>
          <p:cNvSpPr/>
          <p:nvPr/>
        </p:nvSpPr>
        <p:spPr>
          <a:xfrm>
            <a:off x="3068053" y="1847726"/>
            <a:ext cx="610667" cy="2126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5E241F1-CF3D-4B21-A20F-30D2DD77C6F3}"/>
              </a:ext>
            </a:extLst>
          </p:cNvPr>
          <p:cNvSpPr/>
          <p:nvPr/>
        </p:nvSpPr>
        <p:spPr>
          <a:xfrm>
            <a:off x="3182352" y="2106404"/>
            <a:ext cx="944479" cy="2126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1D1AE8-56C5-4141-A5EA-D4BCC5A72D67}"/>
              </a:ext>
            </a:extLst>
          </p:cNvPr>
          <p:cNvSpPr txBox="1"/>
          <p:nvPr/>
        </p:nvSpPr>
        <p:spPr>
          <a:xfrm>
            <a:off x="270524" y="700275"/>
            <a:ext cx="781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DOCUMENTS: </a:t>
            </a:r>
            <a:r>
              <a:rPr lang="es-PR" sz="2800" b="1" dirty="0" err="1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262053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D7B059-B966-47E8-8841-230BC0FBE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354"/>
            <a:ext cx="9144000" cy="3139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DAF1DD-E295-4408-8139-EE4166CF0C1A}"/>
              </a:ext>
            </a:extLst>
          </p:cNvPr>
          <p:cNvSpPr txBox="1"/>
          <p:nvPr/>
        </p:nvSpPr>
        <p:spPr>
          <a:xfrm>
            <a:off x="270524" y="4692698"/>
            <a:ext cx="77159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upload a document: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accordion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the document category from the category menu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the document subcategory from the subcategory menu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button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the document you want to upload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Enter any notes or comments related to the document that has been uploaded (optional)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button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3FE669-039E-41E2-B4BE-EE2574330E0D}"/>
              </a:ext>
            </a:extLst>
          </p:cNvPr>
          <p:cNvSpPr/>
          <p:nvPr/>
        </p:nvSpPr>
        <p:spPr>
          <a:xfrm>
            <a:off x="1010653" y="2040232"/>
            <a:ext cx="1648326" cy="3209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AD4BC5-D27E-4169-A3E1-68B9E1F8D934}"/>
              </a:ext>
            </a:extLst>
          </p:cNvPr>
          <p:cNvSpPr/>
          <p:nvPr/>
        </p:nvSpPr>
        <p:spPr>
          <a:xfrm>
            <a:off x="986590" y="2661194"/>
            <a:ext cx="3561347" cy="3209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757CE0-8450-4B53-BB2F-937C2D88605D}"/>
              </a:ext>
            </a:extLst>
          </p:cNvPr>
          <p:cNvSpPr/>
          <p:nvPr/>
        </p:nvSpPr>
        <p:spPr>
          <a:xfrm>
            <a:off x="4598038" y="2649163"/>
            <a:ext cx="3561347" cy="3209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7FC56D-7096-4B9D-B062-2508630B9D0C}"/>
              </a:ext>
            </a:extLst>
          </p:cNvPr>
          <p:cNvSpPr/>
          <p:nvPr/>
        </p:nvSpPr>
        <p:spPr>
          <a:xfrm>
            <a:off x="1010653" y="3130423"/>
            <a:ext cx="770022" cy="3209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0C15029-DFB3-47B7-9DEB-26078A9F49E6}"/>
              </a:ext>
            </a:extLst>
          </p:cNvPr>
          <p:cNvSpPr/>
          <p:nvPr/>
        </p:nvSpPr>
        <p:spPr>
          <a:xfrm>
            <a:off x="5680879" y="3564938"/>
            <a:ext cx="2478506" cy="3209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3F5C9C-CBEF-4906-995A-8405D67AC040}"/>
              </a:ext>
            </a:extLst>
          </p:cNvPr>
          <p:cNvSpPr txBox="1"/>
          <p:nvPr/>
        </p:nvSpPr>
        <p:spPr>
          <a:xfrm>
            <a:off x="270524" y="700275"/>
            <a:ext cx="850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DOCUMENTS: </a:t>
            </a:r>
            <a:r>
              <a:rPr lang="es-PR" sz="2800" b="1" dirty="0" err="1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(</a:t>
            </a:r>
            <a:r>
              <a:rPr lang="es-PR" sz="2800" b="1" dirty="0" err="1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114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3AEA92-5520-4821-8FC8-84ECC3F35E41}"/>
              </a:ext>
            </a:extLst>
          </p:cNvPr>
          <p:cNvSpPr txBox="1"/>
          <p:nvPr/>
        </p:nvSpPr>
        <p:spPr>
          <a:xfrm>
            <a:off x="270524" y="5234395"/>
            <a:ext cx="79677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document is uploaded successfully, you will see a message that reads “The document has been uploaded.”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return to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Document Management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page.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585E03-1BE2-49C4-B976-D5BDF82B4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0851"/>
            <a:ext cx="9144000" cy="3199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840BFA-0B54-4A2F-B5F6-D771913B0BDF}"/>
              </a:ext>
            </a:extLst>
          </p:cNvPr>
          <p:cNvSpPr txBox="1"/>
          <p:nvPr/>
        </p:nvSpPr>
        <p:spPr>
          <a:xfrm>
            <a:off x="270524" y="700275"/>
            <a:ext cx="781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DOCUMENTS: </a:t>
            </a:r>
            <a:r>
              <a:rPr lang="es-PR" sz="2800" b="1" dirty="0" err="1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387879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A9FF29-A122-464C-B517-86125912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67" y="1392598"/>
            <a:ext cx="7219666" cy="3218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040984-E253-4A7C-8352-23E9E53115E8}"/>
              </a:ext>
            </a:extLst>
          </p:cNvPr>
          <p:cNvSpPr txBox="1"/>
          <p:nvPr/>
        </p:nvSpPr>
        <p:spPr>
          <a:xfrm>
            <a:off x="270524" y="4726565"/>
            <a:ext cx="83566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 search documents: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accordion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Search by documents’ category, subcategory, user responsible of uploaded document, and/or date.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button to search documents within the selected criteria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button to carry out a new search.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platform will bring all documents that fall into the selected criteria.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A1D1E1-D344-4076-8BBB-5A28CE8D9916}"/>
              </a:ext>
            </a:extLst>
          </p:cNvPr>
          <p:cNvSpPr/>
          <p:nvPr/>
        </p:nvSpPr>
        <p:spPr>
          <a:xfrm>
            <a:off x="1780674" y="2228054"/>
            <a:ext cx="1287379" cy="3209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B2C94AE-D64F-4734-8C2C-E2063E0708CF}"/>
              </a:ext>
            </a:extLst>
          </p:cNvPr>
          <p:cNvSpPr/>
          <p:nvPr/>
        </p:nvSpPr>
        <p:spPr>
          <a:xfrm>
            <a:off x="3152274" y="3368842"/>
            <a:ext cx="2827421" cy="2797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84E626-EC33-406A-82F4-5947FBC4FB06}"/>
              </a:ext>
            </a:extLst>
          </p:cNvPr>
          <p:cNvSpPr txBox="1"/>
          <p:nvPr/>
        </p:nvSpPr>
        <p:spPr>
          <a:xfrm>
            <a:off x="270524" y="700275"/>
            <a:ext cx="835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DOCUMENTS: </a:t>
            </a:r>
            <a:r>
              <a:rPr lang="es-PR" sz="2800" b="1" dirty="0" err="1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(</a:t>
            </a:r>
            <a:r>
              <a:rPr lang="es-PR" sz="2800" b="1" dirty="0" err="1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864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073FEA-D1F3-4BB0-B997-672BE06B6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79" y="1333755"/>
            <a:ext cx="7483642" cy="3336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342551-4F5F-42E8-ACE3-D0AF42FA8F33}"/>
              </a:ext>
            </a:extLst>
          </p:cNvPr>
          <p:cNvSpPr txBox="1"/>
          <p:nvPr/>
        </p:nvSpPr>
        <p:spPr>
          <a:xfrm>
            <a:off x="270524" y="4780427"/>
            <a:ext cx="62506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 delete a document: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button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Actions column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 download a document: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 the</a:t>
            </a:r>
            <a:r>
              <a:rPr lang="en-US" sz="1600" b="1" dirty="0">
                <a:solidFill>
                  <a:srgbClr val="00A6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blue button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Actions column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Document will download automatically in PDF format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4D4830-1232-439A-88D7-8AEB5AECFE42}"/>
              </a:ext>
            </a:extLst>
          </p:cNvPr>
          <p:cNvSpPr/>
          <p:nvPr/>
        </p:nvSpPr>
        <p:spPr>
          <a:xfrm>
            <a:off x="6930191" y="3922295"/>
            <a:ext cx="529389" cy="255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D062B7-F556-4447-B732-D34B21BCF902}"/>
              </a:ext>
            </a:extLst>
          </p:cNvPr>
          <p:cNvSpPr txBox="1"/>
          <p:nvPr/>
        </p:nvSpPr>
        <p:spPr>
          <a:xfrm>
            <a:off x="270524" y="700275"/>
            <a:ext cx="8515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DOCUMENTS: </a:t>
            </a:r>
            <a:r>
              <a:rPr lang="es-PR" sz="2800" b="1" dirty="0" err="1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(</a:t>
            </a:r>
            <a:r>
              <a:rPr lang="es-PR" sz="2800" b="1" dirty="0" err="1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172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496260-C535-4CCD-AD88-C13C2D2F3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63" y="1360869"/>
            <a:ext cx="7952874" cy="3120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4D96F1-94A6-4FD6-9B96-54F6CB8397EC}"/>
              </a:ext>
            </a:extLst>
          </p:cNvPr>
          <p:cNvSpPr txBox="1"/>
          <p:nvPr/>
        </p:nvSpPr>
        <p:spPr>
          <a:xfrm>
            <a:off x="270523" y="4618844"/>
            <a:ext cx="78133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carry out searches or upload additional documents required by the financial institution: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tab’s drop-down menu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Additional Documents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search documents in this section: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Search by document category, document type, loan name, and/or date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button to search documents within the selected criteria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Clean Content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button to carry out a new search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EF83B6-CDA7-4E8E-9DF6-F611EAD3A24D}"/>
              </a:ext>
            </a:extLst>
          </p:cNvPr>
          <p:cNvSpPr/>
          <p:nvPr/>
        </p:nvSpPr>
        <p:spPr>
          <a:xfrm>
            <a:off x="3164307" y="1393955"/>
            <a:ext cx="565484" cy="2453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FC0E6D1-B3DC-4B8E-849D-2C15D7A4F318}"/>
              </a:ext>
            </a:extLst>
          </p:cNvPr>
          <p:cNvSpPr/>
          <p:nvPr/>
        </p:nvSpPr>
        <p:spPr>
          <a:xfrm>
            <a:off x="3164308" y="1821077"/>
            <a:ext cx="1034714" cy="1430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E8C49F-C580-4A47-ABAD-D3C4C7A8C63E}"/>
              </a:ext>
            </a:extLst>
          </p:cNvPr>
          <p:cNvSpPr/>
          <p:nvPr/>
        </p:nvSpPr>
        <p:spPr>
          <a:xfrm>
            <a:off x="2929691" y="3175336"/>
            <a:ext cx="3182351" cy="2777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D4334B-643D-4A8D-8FE3-8B89DDB25576}"/>
              </a:ext>
            </a:extLst>
          </p:cNvPr>
          <p:cNvSpPr txBox="1"/>
          <p:nvPr/>
        </p:nvSpPr>
        <p:spPr>
          <a:xfrm>
            <a:off x="270524" y="700275"/>
            <a:ext cx="781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DOCUMENTS: </a:t>
            </a:r>
            <a:r>
              <a:rPr lang="es-PR" sz="2800" b="1" dirty="0" err="1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sz="2800" b="1" dirty="0" err="1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es-PR" sz="2800" b="1" dirty="0">
              <a:solidFill>
                <a:srgbClr val="317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6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DDD92D-8D3A-4552-84BB-14B2A5B2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16" y="1330263"/>
            <a:ext cx="6617369" cy="3013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D5AE57-B795-4DAC-9275-9AF6EA977781}"/>
              </a:ext>
            </a:extLst>
          </p:cNvPr>
          <p:cNvSpPr txBox="1"/>
          <p:nvPr/>
        </p:nvSpPr>
        <p:spPr>
          <a:xfrm>
            <a:off x="116059" y="4403400"/>
            <a:ext cx="865496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documents that have already been uploaded will have the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00A6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buttons available in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column. For the documents that have not yet been uploaded, you will see 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Select a file/Upload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button in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column.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upload a document in this section: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Select a file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button in its row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 the file from your computer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button to upload it to the platform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Once the new document has been uploaded, the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00A6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buttons will be enabled in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column.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CD982DF-5694-414E-A5CF-10DEC149C3E7}"/>
              </a:ext>
            </a:extLst>
          </p:cNvPr>
          <p:cNvSpPr/>
          <p:nvPr/>
        </p:nvSpPr>
        <p:spPr>
          <a:xfrm>
            <a:off x="5955633" y="3034966"/>
            <a:ext cx="1070809" cy="13684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BED448-0C92-4EE5-B61E-2816E7942DC2}"/>
              </a:ext>
            </a:extLst>
          </p:cNvPr>
          <p:cNvSpPr txBox="1"/>
          <p:nvPr/>
        </p:nvSpPr>
        <p:spPr>
          <a:xfrm>
            <a:off x="270524" y="700275"/>
            <a:ext cx="781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DOCUMENTS: </a:t>
            </a:r>
            <a:r>
              <a:rPr lang="es-PR" sz="2800" b="1" dirty="0" err="1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sz="2800" b="1" dirty="0" err="1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es-PR" sz="2800" b="1" dirty="0">
              <a:solidFill>
                <a:srgbClr val="3178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80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444764-0D32-4808-B51E-32E5B89DC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631"/>
            <a:ext cx="9144000" cy="3045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C10EF-0FEC-4F5B-97C0-8817627C8E06}"/>
              </a:ext>
            </a:extLst>
          </p:cNvPr>
          <p:cNvSpPr txBox="1"/>
          <p:nvPr/>
        </p:nvSpPr>
        <p:spPr>
          <a:xfrm>
            <a:off x="270523" y="4541213"/>
            <a:ext cx="80518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create an Account Manager user: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Create an Account Manager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 at the top of the page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Username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Confirm the Password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Create Account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button to create the new account manager user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5C056A-1916-40FF-A1B9-B2553987C9BF}"/>
              </a:ext>
            </a:extLst>
          </p:cNvPr>
          <p:cNvSpPr/>
          <p:nvPr/>
        </p:nvSpPr>
        <p:spPr>
          <a:xfrm>
            <a:off x="3561349" y="1381693"/>
            <a:ext cx="1203156" cy="2696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291C276-4FF1-4A15-A6C4-89DDE1C212DF}"/>
              </a:ext>
            </a:extLst>
          </p:cNvPr>
          <p:cNvSpPr/>
          <p:nvPr/>
        </p:nvSpPr>
        <p:spPr>
          <a:xfrm>
            <a:off x="2737185" y="2371716"/>
            <a:ext cx="3627520" cy="13971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47B3A29-762F-46BC-8128-EC0B9F381760}"/>
              </a:ext>
            </a:extLst>
          </p:cNvPr>
          <p:cNvSpPr/>
          <p:nvPr/>
        </p:nvSpPr>
        <p:spPr>
          <a:xfrm>
            <a:off x="2737185" y="3814750"/>
            <a:ext cx="3627520" cy="2669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A4A2E8-FB6B-4E04-8D9E-1FFF462FD9BC}"/>
              </a:ext>
            </a:extLst>
          </p:cNvPr>
          <p:cNvSpPr txBox="1"/>
          <p:nvPr/>
        </p:nvSpPr>
        <p:spPr>
          <a:xfrm>
            <a:off x="270524" y="700275"/>
            <a:ext cx="781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 ACCOUNT MANAGER</a:t>
            </a:r>
          </a:p>
        </p:txBody>
      </p:sp>
    </p:spTree>
    <p:extLst>
      <p:ext uri="{BB962C8B-B14F-4D97-AF65-F5344CB8AC3E}">
        <p14:creationId xmlns:p14="http://schemas.microsoft.com/office/powerpoint/2010/main" val="151642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E02E8E-97F7-4DA5-B791-FB29F5A9A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8707"/>
            <a:ext cx="9144000" cy="3246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04E822-B970-45E2-8977-F4DD7B3CAC4F}"/>
              </a:ext>
            </a:extLst>
          </p:cNvPr>
          <p:cNvSpPr txBox="1"/>
          <p:nvPr/>
        </p:nvSpPr>
        <p:spPr>
          <a:xfrm>
            <a:off x="270524" y="5026647"/>
            <a:ext cx="74906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access a list of frequently asked questions: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tab at the top of the page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each question’s accordion to reveal its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60F1B2-BF29-4B8F-AF63-907469DCC4DD}"/>
              </a:ext>
            </a:extLst>
          </p:cNvPr>
          <p:cNvSpPr/>
          <p:nvPr/>
        </p:nvSpPr>
        <p:spPr>
          <a:xfrm>
            <a:off x="4688059" y="1528707"/>
            <a:ext cx="1111163" cy="3462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83D30C-DDB1-4CA7-9B40-404BFDBFC5BC}"/>
              </a:ext>
            </a:extLst>
          </p:cNvPr>
          <p:cNvSpPr/>
          <p:nvPr/>
        </p:nvSpPr>
        <p:spPr>
          <a:xfrm>
            <a:off x="1589928" y="2533344"/>
            <a:ext cx="840451" cy="2970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90E9DE-484E-48CA-9646-E05CB8593B66}"/>
              </a:ext>
            </a:extLst>
          </p:cNvPr>
          <p:cNvSpPr txBox="1"/>
          <p:nvPr/>
        </p:nvSpPr>
        <p:spPr>
          <a:xfrm>
            <a:off x="270524" y="700275"/>
            <a:ext cx="781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130396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521D65-BDDB-4533-B46B-9D820A424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2568"/>
            <a:ext cx="9144000" cy="2657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ABB7A1-E646-4D39-8209-F67FE8600AD7}"/>
              </a:ext>
            </a:extLst>
          </p:cNvPr>
          <p:cNvSpPr txBox="1"/>
          <p:nvPr/>
        </p:nvSpPr>
        <p:spPr>
          <a:xfrm>
            <a:off x="270524" y="4316888"/>
            <a:ext cx="66292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send a question: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Need Help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tab at the top of the page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the reason of the message from the menu provided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 your question in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box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Send Question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button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596EE1-8687-4E0F-A779-BE225CA88DA8}"/>
              </a:ext>
            </a:extLst>
          </p:cNvPr>
          <p:cNvSpPr/>
          <p:nvPr/>
        </p:nvSpPr>
        <p:spPr>
          <a:xfrm>
            <a:off x="5770902" y="1462568"/>
            <a:ext cx="581772" cy="3462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B3A8B2-E36C-4734-9DB4-ECBB6E7AF0B3}"/>
              </a:ext>
            </a:extLst>
          </p:cNvPr>
          <p:cNvSpPr/>
          <p:nvPr/>
        </p:nvSpPr>
        <p:spPr>
          <a:xfrm>
            <a:off x="2708865" y="2433046"/>
            <a:ext cx="3740061" cy="11313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CC7DCA-2FED-40BE-A732-6217D2D33B97}"/>
              </a:ext>
            </a:extLst>
          </p:cNvPr>
          <p:cNvSpPr/>
          <p:nvPr/>
        </p:nvSpPr>
        <p:spPr>
          <a:xfrm>
            <a:off x="2701970" y="3600537"/>
            <a:ext cx="3740061" cy="2646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1CCBBD-01B8-4113-BD43-1913F3087479}"/>
              </a:ext>
            </a:extLst>
          </p:cNvPr>
          <p:cNvSpPr txBox="1"/>
          <p:nvPr/>
        </p:nvSpPr>
        <p:spPr>
          <a:xfrm>
            <a:off x="270524" y="700275"/>
            <a:ext cx="781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HELP</a:t>
            </a:r>
          </a:p>
        </p:txBody>
      </p:sp>
    </p:spTree>
    <p:extLst>
      <p:ext uri="{BB962C8B-B14F-4D97-AF65-F5344CB8AC3E}">
        <p14:creationId xmlns:p14="http://schemas.microsoft.com/office/powerpoint/2010/main" val="424070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A39FD8-DEFE-4A0F-9ACA-96339BF6F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7356"/>
            <a:ext cx="9144000" cy="29386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CA248E-F17E-4A6A-81D8-851E3EDDA45D}"/>
              </a:ext>
            </a:extLst>
          </p:cNvPr>
          <p:cNvSpPr txBox="1"/>
          <p:nvPr/>
        </p:nvSpPr>
        <p:spPr>
          <a:xfrm>
            <a:off x="270525" y="700275"/>
            <a:ext cx="480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NEW USER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61740F-3181-474A-98EE-081FA6A1D56A}"/>
              </a:ext>
            </a:extLst>
          </p:cNvPr>
          <p:cNvSpPr txBox="1"/>
          <p:nvPr/>
        </p:nvSpPr>
        <p:spPr>
          <a:xfrm>
            <a:off x="270525" y="4872758"/>
            <a:ext cx="7785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create a new account: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Register New User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A9E4E91-A664-4391-B1D1-3C27333839B0}"/>
              </a:ext>
            </a:extLst>
          </p:cNvPr>
          <p:cNvSpPr/>
          <p:nvPr/>
        </p:nvSpPr>
        <p:spPr>
          <a:xfrm>
            <a:off x="3783932" y="3792956"/>
            <a:ext cx="1576137" cy="252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6044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D3B96C-62D2-41BF-8004-DB575E399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635"/>
            <a:ext cx="9144000" cy="2630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30DBC5-A81B-47AB-A00A-B464AA97C668}"/>
              </a:ext>
            </a:extLst>
          </p:cNvPr>
          <p:cNvSpPr txBox="1"/>
          <p:nvPr/>
        </p:nvSpPr>
        <p:spPr>
          <a:xfrm>
            <a:off x="270524" y="4141754"/>
            <a:ext cx="8534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 change the account’s password: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Username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tab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Change Password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the drop-down menu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Enter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Old Password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Enter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New Password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Confirm the new password by re-entering it in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Confirm Password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Change Password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there are no errors in the fields, you will see a message indicating that the password has been changed successfully. Press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 return to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section.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F38D1-150C-49C8-B330-9A2A040B8C49}"/>
              </a:ext>
            </a:extLst>
          </p:cNvPr>
          <p:cNvSpPr/>
          <p:nvPr/>
        </p:nvSpPr>
        <p:spPr>
          <a:xfrm>
            <a:off x="7413212" y="1499698"/>
            <a:ext cx="696072" cy="2478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F4AC8CE-B3D2-4D9D-BD69-ADF77978FFC7}"/>
              </a:ext>
            </a:extLst>
          </p:cNvPr>
          <p:cNvSpPr/>
          <p:nvPr/>
        </p:nvSpPr>
        <p:spPr>
          <a:xfrm>
            <a:off x="7389149" y="1783682"/>
            <a:ext cx="1032956" cy="2478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B2F243-A4BF-44B6-96C5-FCD63A380FD8}"/>
              </a:ext>
            </a:extLst>
          </p:cNvPr>
          <p:cNvSpPr/>
          <p:nvPr/>
        </p:nvSpPr>
        <p:spPr>
          <a:xfrm>
            <a:off x="4572000" y="2787077"/>
            <a:ext cx="3007895" cy="2478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786C00-328E-4F50-8132-E7B24C2E3D1E}"/>
              </a:ext>
            </a:extLst>
          </p:cNvPr>
          <p:cNvSpPr/>
          <p:nvPr/>
        </p:nvSpPr>
        <p:spPr>
          <a:xfrm>
            <a:off x="1564105" y="3257308"/>
            <a:ext cx="3007895" cy="225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2642280-23AA-4464-8AB7-67D166CF89DC}"/>
              </a:ext>
            </a:extLst>
          </p:cNvPr>
          <p:cNvSpPr/>
          <p:nvPr/>
        </p:nvSpPr>
        <p:spPr>
          <a:xfrm>
            <a:off x="4584031" y="3235253"/>
            <a:ext cx="3007895" cy="2478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D556D1E-8300-4B11-BE3F-82C0ED141136}"/>
              </a:ext>
            </a:extLst>
          </p:cNvPr>
          <p:cNvSpPr/>
          <p:nvPr/>
        </p:nvSpPr>
        <p:spPr>
          <a:xfrm>
            <a:off x="1564106" y="3518520"/>
            <a:ext cx="6015789" cy="2804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57A86C-F93F-488A-9D6F-275E47E90C59}"/>
              </a:ext>
            </a:extLst>
          </p:cNvPr>
          <p:cNvSpPr txBox="1"/>
          <p:nvPr/>
        </p:nvSpPr>
        <p:spPr>
          <a:xfrm>
            <a:off x="270524" y="700275"/>
            <a:ext cx="781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PASSWORD</a:t>
            </a:r>
          </a:p>
        </p:txBody>
      </p:sp>
    </p:spTree>
    <p:extLst>
      <p:ext uri="{BB962C8B-B14F-4D97-AF65-F5344CB8AC3E}">
        <p14:creationId xmlns:p14="http://schemas.microsoft.com/office/powerpoint/2010/main" val="1821349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C5312A-812B-47CF-B752-0CFABFBF7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0335"/>
            <a:ext cx="9144000" cy="2630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CDB9C2-32DD-4036-AD8E-1AA4EE592132}"/>
              </a:ext>
            </a:extLst>
          </p:cNvPr>
          <p:cNvSpPr txBox="1"/>
          <p:nvPr/>
        </p:nvSpPr>
        <p:spPr>
          <a:xfrm>
            <a:off x="270524" y="4251076"/>
            <a:ext cx="79677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end the session: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Username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tab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Logout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from the drop-down menu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session will be ended, and you will be redirected to the login page.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1A9178-A854-4439-AEE1-D219BFFAD07D}"/>
              </a:ext>
            </a:extLst>
          </p:cNvPr>
          <p:cNvSpPr/>
          <p:nvPr/>
        </p:nvSpPr>
        <p:spPr>
          <a:xfrm>
            <a:off x="7459579" y="2113309"/>
            <a:ext cx="902369" cy="2117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FAF06F-26E0-4439-89EA-1FABF3254E99}"/>
              </a:ext>
            </a:extLst>
          </p:cNvPr>
          <p:cNvSpPr/>
          <p:nvPr/>
        </p:nvSpPr>
        <p:spPr>
          <a:xfrm>
            <a:off x="7369342" y="1655028"/>
            <a:ext cx="902369" cy="2117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00BF4A-449B-4105-8A57-6B907EA7CAFE}"/>
              </a:ext>
            </a:extLst>
          </p:cNvPr>
          <p:cNvSpPr txBox="1"/>
          <p:nvPr/>
        </p:nvSpPr>
        <p:spPr>
          <a:xfrm>
            <a:off x="270524" y="700275"/>
            <a:ext cx="781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LOGOUT</a:t>
            </a:r>
          </a:p>
        </p:txBody>
      </p:sp>
    </p:spTree>
    <p:extLst>
      <p:ext uri="{BB962C8B-B14F-4D97-AF65-F5344CB8AC3E}">
        <p14:creationId xmlns:p14="http://schemas.microsoft.com/office/powerpoint/2010/main" val="28099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2B3B72-4713-4BD9-806A-1B78300EC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9" r="21562"/>
          <a:stretch/>
        </p:blipFill>
        <p:spPr>
          <a:xfrm>
            <a:off x="2093119" y="1277356"/>
            <a:ext cx="4957763" cy="3701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4416A1-47AA-4409-AA47-AFFB18B20B33}"/>
              </a:ext>
            </a:extLst>
          </p:cNvPr>
          <p:cNvSpPr txBox="1"/>
          <p:nvPr/>
        </p:nvSpPr>
        <p:spPr>
          <a:xfrm>
            <a:off x="198848" y="5072812"/>
            <a:ext cx="7785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create a new account (Select Institution):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the financial institution from the menu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Press arrow below to CONTINUE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F8D608-58A0-4F1D-8CF1-84A1529E12F4}"/>
              </a:ext>
            </a:extLst>
          </p:cNvPr>
          <p:cNvSpPr txBox="1"/>
          <p:nvPr/>
        </p:nvSpPr>
        <p:spPr>
          <a:xfrm>
            <a:off x="198848" y="700274"/>
            <a:ext cx="641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NEW USER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2B88EA-91D9-4504-A5CC-8523D5169E31}"/>
              </a:ext>
            </a:extLst>
          </p:cNvPr>
          <p:cNvSpPr/>
          <p:nvPr/>
        </p:nvSpPr>
        <p:spPr>
          <a:xfrm>
            <a:off x="3326732" y="4033587"/>
            <a:ext cx="2881563" cy="3462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4815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E8C4F2-5D0E-4263-925A-44672D418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71" r="29878"/>
          <a:stretch/>
        </p:blipFill>
        <p:spPr>
          <a:xfrm>
            <a:off x="116059" y="1277356"/>
            <a:ext cx="4143375" cy="4496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DA51E1-8167-4C8D-A2F0-455C7C2C20BF}"/>
              </a:ext>
            </a:extLst>
          </p:cNvPr>
          <p:cNvSpPr txBox="1"/>
          <p:nvPr/>
        </p:nvSpPr>
        <p:spPr>
          <a:xfrm>
            <a:off x="4572000" y="1594268"/>
            <a:ext cx="398890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create a new account (General Information):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Username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Confirm Password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the arrow below signaling to the right to CONTINUE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*It is very important to enter the email address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correctly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given that you will be receiving a PIN number in that address to complete the registration process in the platform.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4E4E13-AC39-4DBD-92B2-9E2C1946F180}"/>
              </a:ext>
            </a:extLst>
          </p:cNvPr>
          <p:cNvSpPr/>
          <p:nvPr/>
        </p:nvSpPr>
        <p:spPr>
          <a:xfrm>
            <a:off x="1630279" y="3804988"/>
            <a:ext cx="2340142" cy="15039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B968A1-A15E-461D-867F-B19FEF96ADB7}"/>
              </a:ext>
            </a:extLst>
          </p:cNvPr>
          <p:cNvSpPr/>
          <p:nvPr/>
        </p:nvSpPr>
        <p:spPr>
          <a:xfrm>
            <a:off x="2824412" y="5340012"/>
            <a:ext cx="532398" cy="421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C17051-DCB1-4104-962C-88B96B2310F6}"/>
              </a:ext>
            </a:extLst>
          </p:cNvPr>
          <p:cNvSpPr txBox="1"/>
          <p:nvPr/>
        </p:nvSpPr>
        <p:spPr>
          <a:xfrm>
            <a:off x="270525" y="700275"/>
            <a:ext cx="480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NEW USER</a:t>
            </a:r>
          </a:p>
        </p:txBody>
      </p:sp>
    </p:spTree>
    <p:extLst>
      <p:ext uri="{BB962C8B-B14F-4D97-AF65-F5344CB8AC3E}">
        <p14:creationId xmlns:p14="http://schemas.microsoft.com/office/powerpoint/2010/main" val="232268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CE510A-76B5-4C5C-A536-FAEA6B90E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50" r="28750"/>
          <a:stretch/>
        </p:blipFill>
        <p:spPr>
          <a:xfrm>
            <a:off x="2628900" y="1277356"/>
            <a:ext cx="3886200" cy="3601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5CFBC2-17B0-4039-918C-24E614336B60}"/>
              </a:ext>
            </a:extLst>
          </p:cNvPr>
          <p:cNvSpPr txBox="1"/>
          <p:nvPr/>
        </p:nvSpPr>
        <p:spPr>
          <a:xfrm>
            <a:off x="270525" y="4980479"/>
            <a:ext cx="874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create a new account (Additional Information):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your name in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field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your position within the financial institution in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field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the arrow below signaling to the right to CONTINUE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826B6E-46A3-4C80-9AD2-566175022FE4}"/>
              </a:ext>
            </a:extLst>
          </p:cNvPr>
          <p:cNvSpPr/>
          <p:nvPr/>
        </p:nvSpPr>
        <p:spPr>
          <a:xfrm>
            <a:off x="4000500" y="3588419"/>
            <a:ext cx="2219826" cy="7098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469944-5E06-4CBB-A3B5-3566E4D796FF}"/>
              </a:ext>
            </a:extLst>
          </p:cNvPr>
          <p:cNvSpPr/>
          <p:nvPr/>
        </p:nvSpPr>
        <p:spPr>
          <a:xfrm>
            <a:off x="4999121" y="4347871"/>
            <a:ext cx="643690" cy="3086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DCF574-249A-4999-B0A8-71DA7BE3547B}"/>
              </a:ext>
            </a:extLst>
          </p:cNvPr>
          <p:cNvSpPr txBox="1"/>
          <p:nvPr/>
        </p:nvSpPr>
        <p:spPr>
          <a:xfrm>
            <a:off x="270525" y="700275"/>
            <a:ext cx="480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NEW USER</a:t>
            </a:r>
          </a:p>
        </p:txBody>
      </p:sp>
    </p:spTree>
    <p:extLst>
      <p:ext uri="{BB962C8B-B14F-4D97-AF65-F5344CB8AC3E}">
        <p14:creationId xmlns:p14="http://schemas.microsoft.com/office/powerpoint/2010/main" val="210223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6E7FE9-04E1-4172-BA06-DF44A462B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56" r="29863"/>
          <a:stretch/>
        </p:blipFill>
        <p:spPr>
          <a:xfrm>
            <a:off x="842962" y="1585913"/>
            <a:ext cx="3322757" cy="3686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54148C-4F37-44BB-9E8F-9FDC821CF3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25" t="1080" r="28594" b="6686"/>
          <a:stretch/>
        </p:blipFill>
        <p:spPr>
          <a:xfrm>
            <a:off x="1092283" y="5272087"/>
            <a:ext cx="3073436" cy="371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12E698-6E47-449B-B6E4-CD55466119F8}"/>
              </a:ext>
            </a:extLst>
          </p:cNvPr>
          <p:cNvSpPr txBox="1"/>
          <p:nvPr/>
        </p:nvSpPr>
        <p:spPr>
          <a:xfrm>
            <a:off x="4877443" y="1836256"/>
            <a:ext cx="3423595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create a new account (User Registration):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Confirm the information entered is correct*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Confirm the CAPTCHA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button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*If necessary, correct any errors by pressing the arrow below signaling to the left.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C36672-D790-4D67-89FB-4DB93B115102}"/>
              </a:ext>
            </a:extLst>
          </p:cNvPr>
          <p:cNvSpPr/>
          <p:nvPr/>
        </p:nvSpPr>
        <p:spPr>
          <a:xfrm>
            <a:off x="1716272" y="4837198"/>
            <a:ext cx="1576137" cy="4348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C6F0E4-BD54-4990-A02E-BC0E519C7DD5}"/>
              </a:ext>
            </a:extLst>
          </p:cNvPr>
          <p:cNvSpPr/>
          <p:nvPr/>
        </p:nvSpPr>
        <p:spPr>
          <a:xfrm>
            <a:off x="2504341" y="5272087"/>
            <a:ext cx="1412058" cy="3085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A4CD83-1B55-4A8B-82B7-08E680280A40}"/>
              </a:ext>
            </a:extLst>
          </p:cNvPr>
          <p:cNvSpPr txBox="1"/>
          <p:nvPr/>
        </p:nvSpPr>
        <p:spPr>
          <a:xfrm>
            <a:off x="270525" y="700275"/>
            <a:ext cx="480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NEW USER</a:t>
            </a:r>
          </a:p>
        </p:txBody>
      </p:sp>
    </p:spTree>
    <p:extLst>
      <p:ext uri="{BB962C8B-B14F-4D97-AF65-F5344CB8AC3E}">
        <p14:creationId xmlns:p14="http://schemas.microsoft.com/office/powerpoint/2010/main" val="279764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633CF6-05BA-44A7-9FF6-B2C394D82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7356"/>
            <a:ext cx="9144000" cy="2881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495808-0679-4AC7-A58E-52045D7FC470}"/>
              </a:ext>
            </a:extLst>
          </p:cNvPr>
          <p:cNvSpPr txBox="1"/>
          <p:nvPr/>
        </p:nvSpPr>
        <p:spPr>
          <a:xfrm>
            <a:off x="270525" y="4291313"/>
            <a:ext cx="78444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PIN number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will be sent to the email address you provided.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Enter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PIN number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the first field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Enter the financial institution’s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license number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the second field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Validate PIN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complete the registration*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*If an error message appears, review your entries and press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Validate PIN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again. If the information entered is correct, you will see a message indicating that the user has been created successfully.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platform will redirect you to the homepage.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ADCC97-EB5A-4375-9956-CCD5B1FB70F6}"/>
              </a:ext>
            </a:extLst>
          </p:cNvPr>
          <p:cNvSpPr/>
          <p:nvPr/>
        </p:nvSpPr>
        <p:spPr>
          <a:xfrm>
            <a:off x="3250199" y="2640591"/>
            <a:ext cx="2693401" cy="3462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26D314-37EA-4264-A5B8-CAD434D54070}"/>
              </a:ext>
            </a:extLst>
          </p:cNvPr>
          <p:cNvSpPr/>
          <p:nvPr/>
        </p:nvSpPr>
        <p:spPr>
          <a:xfrm>
            <a:off x="3310356" y="3381214"/>
            <a:ext cx="2693401" cy="3354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D492998-6C54-4241-8FCD-ED3002C29732}"/>
              </a:ext>
            </a:extLst>
          </p:cNvPr>
          <p:cNvSpPr/>
          <p:nvPr/>
        </p:nvSpPr>
        <p:spPr>
          <a:xfrm>
            <a:off x="3316373" y="3772239"/>
            <a:ext cx="2693401" cy="3354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3CE196-BF64-4C19-AFB1-E396A8BF0EA3}"/>
              </a:ext>
            </a:extLst>
          </p:cNvPr>
          <p:cNvSpPr txBox="1"/>
          <p:nvPr/>
        </p:nvSpPr>
        <p:spPr>
          <a:xfrm>
            <a:off x="270525" y="700275"/>
            <a:ext cx="480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NEW USER</a:t>
            </a:r>
          </a:p>
        </p:txBody>
      </p:sp>
    </p:spTree>
    <p:extLst>
      <p:ext uri="{BB962C8B-B14F-4D97-AF65-F5344CB8AC3E}">
        <p14:creationId xmlns:p14="http://schemas.microsoft.com/office/powerpoint/2010/main" val="373224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762274-CF38-4399-8B26-037B06449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7356"/>
            <a:ext cx="9144000" cy="2938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85B52A-4A12-4C4A-A8FA-46EB88D597B8}"/>
              </a:ext>
            </a:extLst>
          </p:cNvPr>
          <p:cNvSpPr txBox="1"/>
          <p:nvPr/>
        </p:nvSpPr>
        <p:spPr>
          <a:xfrm>
            <a:off x="270525" y="4562270"/>
            <a:ext cx="7844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sign into the platform: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Enter your credentials (username and password)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Confirm the CAPTCHA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4D7C1A-F36C-4AF5-95BE-3E3DBF85D3AE}"/>
              </a:ext>
            </a:extLst>
          </p:cNvPr>
          <p:cNvSpPr/>
          <p:nvPr/>
        </p:nvSpPr>
        <p:spPr>
          <a:xfrm>
            <a:off x="3629464" y="2409804"/>
            <a:ext cx="1730876" cy="13711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B13208-A418-46AA-8F80-1DCE85387419}"/>
              </a:ext>
            </a:extLst>
          </p:cNvPr>
          <p:cNvSpPr txBox="1"/>
          <p:nvPr/>
        </p:nvSpPr>
        <p:spPr>
          <a:xfrm>
            <a:off x="270525" y="700275"/>
            <a:ext cx="480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</a:p>
        </p:txBody>
      </p:sp>
    </p:spTree>
    <p:extLst>
      <p:ext uri="{BB962C8B-B14F-4D97-AF65-F5344CB8AC3E}">
        <p14:creationId xmlns:p14="http://schemas.microsoft.com/office/powerpoint/2010/main" val="124813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2A66B3-9505-49B3-A4B9-F4E5C74E1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2" y="1346243"/>
            <a:ext cx="8188657" cy="3722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A9B7B0-9C29-48BA-B983-DA40E1CF88B9}"/>
              </a:ext>
            </a:extLst>
          </p:cNvPr>
          <p:cNvSpPr txBox="1"/>
          <p:nvPr/>
        </p:nvSpPr>
        <p:spPr>
          <a:xfrm>
            <a:off x="296865" y="5014612"/>
            <a:ext cx="85502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edit the account’s general information: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Information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 at the top of the page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field you want to edit and make the desired modifications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button to save the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1ABCD5-B5E6-4A71-8220-8C8A4DDDAF3E}"/>
              </a:ext>
            </a:extLst>
          </p:cNvPr>
          <p:cNvSpPr/>
          <p:nvPr/>
        </p:nvSpPr>
        <p:spPr>
          <a:xfrm>
            <a:off x="2389174" y="1353995"/>
            <a:ext cx="775132" cy="2853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88F1-2307-4E37-91A0-683E41CEA742}"/>
              </a:ext>
            </a:extLst>
          </p:cNvPr>
          <p:cNvSpPr/>
          <p:nvPr/>
        </p:nvSpPr>
        <p:spPr>
          <a:xfrm>
            <a:off x="6353580" y="1937527"/>
            <a:ext cx="775132" cy="2853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85F8984-D7F2-4B24-AD7D-B2280461625A}"/>
              </a:ext>
            </a:extLst>
          </p:cNvPr>
          <p:cNvSpPr/>
          <p:nvPr/>
        </p:nvSpPr>
        <p:spPr>
          <a:xfrm>
            <a:off x="2079814" y="4322345"/>
            <a:ext cx="4910534" cy="384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88F15D-39BE-487D-9B2D-6C70F2EF4ACA}"/>
              </a:ext>
            </a:extLst>
          </p:cNvPr>
          <p:cNvSpPr txBox="1"/>
          <p:nvPr/>
        </p:nvSpPr>
        <p:spPr>
          <a:xfrm>
            <a:off x="270525" y="700275"/>
            <a:ext cx="480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rgbClr val="317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9841391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0f9a37-d5d4-403e-a0de-8e0e72481b0e" xsi:nil="true"/>
    <lcf76f155ced4ddcb4097134ff3c332f xmlns="6ea6a792-ef83-4575-af34-288d3fd4cb51">
      <Terms xmlns="http://schemas.microsoft.com/office/infopath/2007/PartnerControls"/>
    </lcf76f155ced4ddcb4097134ff3c332f>
    <NumericOrder xmlns="6ea6a792-ef83-4575-af34-288d3fd4cb51" xsi:nil="true"/>
    <EnlaceWebflow xmlns="6ea6a792-ef83-4575-af34-288d3fd4cb51">
      <Url>https://docs.pr.gov/files/OCIF/Cartas%20Circulares/CIF%20CC-2021-01%20-%20Manual%20Usuarios%20Plataforma%20Intercambio%20Documentos%20-%20Instituciones.pptx?d=w2a501a2bafca44b49e122d0ba5393f30</Url>
      <Description>https://docs.pr.gov/files/OCIF/Cartas%20Circulares/CIF%20CC-2021-01%20-%20Manual%20Usuarios%20Plataforma%20Intercambio%20Documentos%20-%20Instituciones.pptx?d=w2a501a2bafca44b49e122d0ba5393f30</Description>
    </EnlaceWebflow>
    <Enlace_x002d_Alterno xmlns="6ea6a792-ef83-4575-af34-288d3fd4cb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17D3EE593A8A4D9AAE3F2AD010A0BC" ma:contentTypeVersion="16" ma:contentTypeDescription="Create a new document." ma:contentTypeScope="" ma:versionID="ce6a39c412cec06a59dd0b6e35c740c4">
  <xsd:schema xmlns:xsd="http://www.w3.org/2001/XMLSchema" xmlns:xs="http://www.w3.org/2001/XMLSchema" xmlns:p="http://schemas.microsoft.com/office/2006/metadata/properties" xmlns:ns2="6ea6a792-ef83-4575-af34-288d3fd4cb51" xmlns:ns3="2e0f9a37-d5d4-403e-a0de-8e0e72481b0e" targetNamespace="http://schemas.microsoft.com/office/2006/metadata/properties" ma:root="true" ma:fieldsID="e041b49029b1828e4767cec1d66ef362" ns2:_="" ns3:_="">
    <xsd:import namespace="6ea6a792-ef83-4575-af34-288d3fd4cb51"/>
    <xsd:import namespace="2e0f9a37-d5d4-403e-a0de-8e0e72481b0e"/>
    <xsd:element name="properties">
      <xsd:complexType>
        <xsd:sequence>
          <xsd:element name="documentManagement">
            <xsd:complexType>
              <xsd:all>
                <xsd:element ref="ns2:EnlaceWebflow" minOccurs="0"/>
                <xsd:element ref="ns2:NumericOrde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Enlace_x002d_Alter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6a792-ef83-4575-af34-288d3fd4cb51" elementFormDefault="qualified">
    <xsd:import namespace="http://schemas.microsoft.com/office/2006/documentManagement/types"/>
    <xsd:import namespace="http://schemas.microsoft.com/office/infopath/2007/PartnerControls"/>
    <xsd:element name="EnlaceWebflow" ma:index="8" nillable="true" ma:displayName="EnlaceWebflow" ma:format="Hyperlink" ma:internalName="EnlaceWeb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NumericOrder" ma:index="9" nillable="true" ma:displayName="NumericOrder" ma:format="Dropdown" ma:internalName="NumericOrder" ma:percentage="FALSE">
      <xsd:simpleType>
        <xsd:restriction base="dms:Number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189064c-74a9-43e5-b572-e3b11b1ca6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lace_x002d_Alterno" ma:index="23" nillable="true" ma:displayName="Enlace-Alterno" ma:format="Dropdown" ma:internalName="Enlace_x002d_Altern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f9a37-d5d4-403e-a0de-8e0e72481b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edb5104-a6ea-46f1-a222-154c6f3224c0}" ma:internalName="TaxCatchAll" ma:showField="CatchAllData" ma:web="2e0f9a37-d5d4-403e-a0de-8e0e72481b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2086A-8623-481C-A776-89CBCDAFC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552BD8-D844-413D-874F-F7D510877942}">
  <ds:schemaRefs>
    <ds:schemaRef ds:uri="http://purl.org/dc/dcmitype/"/>
    <ds:schemaRef ds:uri="4d43ceda-0f1f-46a2-bae3-6b04a0c594c4"/>
    <ds:schemaRef ds:uri="http://purl.org/dc/elements/1.1/"/>
    <ds:schemaRef ds:uri="http://schemas.microsoft.com/office/2006/metadata/properties"/>
    <ds:schemaRef ds:uri="http://schemas.microsoft.com/office/2006/documentManagement/types"/>
    <ds:schemaRef ds:uri="85d2140f-bf2d-478c-a40a-7398e0c26004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A6AE4E-9340-4EA7-BF1D-B96604713DDE}"/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1018</Words>
  <Application>Microsoft Office PowerPoint</Application>
  <PresentationFormat>On-screen Show (4:3)</PresentationFormat>
  <Paragraphs>156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Futura Medium</vt:lpstr>
      <vt:lpstr>Times New Roman</vt:lpstr>
      <vt:lpstr>1_Office Theme</vt:lpstr>
      <vt:lpstr> Document Exchange Platform User’s Manual January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CIF CC-2021-01 - Manual Usuarios Plataforma Intercambio Documentos - Instituciones</dc:title>
  <dc:creator>Guillermo Fernández Mongil</dc:creator>
  <cp:lastModifiedBy>Carolyn De Jesus</cp:lastModifiedBy>
  <cp:revision>114</cp:revision>
  <dcterms:created xsi:type="dcterms:W3CDTF">2020-11-23T15:00:32Z</dcterms:created>
  <dcterms:modified xsi:type="dcterms:W3CDTF">2021-03-11T21:11:12Z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0x0101004517D3EE593A8A4D9AAE3F2AD010A0BC</vt:lpwstr>
  </property>
</Properties>
</file>